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15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16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17.xml" ContentType="application/vnd.openxmlformats-officedocument.presentationml.notesSlide+xml"/>
  <Override PartName="/ppt/theme/themeOverride4.xml" ContentType="application/vnd.openxmlformats-officedocument.themeOverr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9" r:id="rId1"/>
    <p:sldMasterId id="2147483680" r:id="rId2"/>
    <p:sldMasterId id="2147483681" r:id="rId3"/>
  </p:sldMasterIdLst>
  <p:notesMasterIdLst>
    <p:notesMasterId r:id="rId26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301" r:id="rId11"/>
    <p:sldId id="303" r:id="rId12"/>
    <p:sldId id="304" r:id="rId13"/>
    <p:sldId id="305" r:id="rId14"/>
    <p:sldId id="306" r:id="rId15"/>
    <p:sldId id="307" r:id="rId16"/>
    <p:sldId id="308" r:id="rId17"/>
    <p:sldId id="300" r:id="rId18"/>
    <p:sldId id="309" r:id="rId19"/>
    <p:sldId id="310" r:id="rId20"/>
    <p:sldId id="311" r:id="rId21"/>
    <p:sldId id="263" r:id="rId22"/>
    <p:sldId id="264" r:id="rId23"/>
    <p:sldId id="265" r:id="rId24"/>
    <p:sldId id="266" r:id="rId25"/>
  </p:sldIdLst>
  <p:sldSz cx="9144000" cy="5143500" type="screen16x9"/>
  <p:notesSz cx="6858000" cy="9144000"/>
  <p:embeddedFontLst>
    <p:embeddedFont>
      <p:font typeface="Roboto" panose="02000000000000000000" pitchFamily="2" charset="0"/>
      <p:regular r:id="rId27"/>
      <p:bold r:id="rId28"/>
      <p:italic r:id="rId29"/>
      <p:boldItalic r:id="rId30"/>
    </p:embeddedFont>
    <p:embeddedFont>
      <p:font typeface="Roboto Medium" panose="02000000000000000000" pitchFamily="2" charset="0"/>
      <p:regular r:id="rId31"/>
      <p:bold r:id="rId32"/>
      <p:italic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5533">
          <p15:clr>
            <a:srgbClr val="A4A3A4"/>
          </p15:clr>
        </p15:guide>
        <p15:guide id="2" pos="397">
          <p15:clr>
            <a:srgbClr val="9AA0A6"/>
          </p15:clr>
        </p15:guide>
        <p15:guide id="3" orient="horz" pos="3240">
          <p15:clr>
            <a:srgbClr val="9AA0A6"/>
          </p15:clr>
        </p15:guide>
        <p15:guide id="4" orient="horz">
          <p15:clr>
            <a:srgbClr val="747775"/>
          </p15:clr>
        </p15:guide>
        <p15:guide id="5" orient="horz" pos="51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7F88457-A4B0-42D9-A0D0-D7E14336B27C}">
  <a:tblStyle styleId="{07F88457-A4B0-42D9-A0D0-D7E14336B27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50" d="100"/>
          <a:sy n="150" d="100"/>
        </p:scale>
        <p:origin x="270" y="108"/>
      </p:cViewPr>
      <p:guideLst>
        <p:guide pos="5533"/>
        <p:guide pos="397"/>
        <p:guide orient="horz" pos="3240"/>
        <p:guide orient="horz"/>
        <p:guide orient="horz" pos="51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font" Target="fonts/font8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font" Target="fonts/font7.fntdata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font" Target="fonts/font6.fntdata"/><Relationship Id="rId37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font" Target="fonts/font2.fntdata"/><Relationship Id="rId36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font" Target="fonts/font5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3ce85d903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3ce85d903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>
          <a:extLst>
            <a:ext uri="{FF2B5EF4-FFF2-40B4-BE49-F238E27FC236}">
              <a16:creationId xmlns:a16="http://schemas.microsoft.com/office/drawing/2014/main" id="{F0F87E8E-C66F-D491-A9FB-DE2B9511B6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f29b9fb24_0_69:notes">
            <a:extLst>
              <a:ext uri="{FF2B5EF4-FFF2-40B4-BE49-F238E27FC236}">
                <a16:creationId xmlns:a16="http://schemas.microsoft.com/office/drawing/2014/main" id="{B6D2633E-DE65-8750-369F-6F680EC54C3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f29b9fb24_0_69:notes">
            <a:extLst>
              <a:ext uri="{FF2B5EF4-FFF2-40B4-BE49-F238E27FC236}">
                <a16:creationId xmlns:a16="http://schemas.microsoft.com/office/drawing/2014/main" id="{D45EB45C-6F73-989C-905E-4F4621B224E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85063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>
          <a:extLst>
            <a:ext uri="{FF2B5EF4-FFF2-40B4-BE49-F238E27FC236}">
              <a16:creationId xmlns:a16="http://schemas.microsoft.com/office/drawing/2014/main" id="{10E49C64-A19E-8006-CDCC-AAEA4AD626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f29b9fb24_0_69:notes">
            <a:extLst>
              <a:ext uri="{FF2B5EF4-FFF2-40B4-BE49-F238E27FC236}">
                <a16:creationId xmlns:a16="http://schemas.microsoft.com/office/drawing/2014/main" id="{8E45158A-98E9-9765-2D20-2AD99C9E69E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f29b9fb24_0_69:notes">
            <a:extLst>
              <a:ext uri="{FF2B5EF4-FFF2-40B4-BE49-F238E27FC236}">
                <a16:creationId xmlns:a16="http://schemas.microsoft.com/office/drawing/2014/main" id="{B2725582-35FD-97A4-D693-3829CBF69A3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27558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>
          <a:extLst>
            <a:ext uri="{FF2B5EF4-FFF2-40B4-BE49-F238E27FC236}">
              <a16:creationId xmlns:a16="http://schemas.microsoft.com/office/drawing/2014/main" id="{5DC2AE62-32F9-F34C-318C-710DDD2D6C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f29b9fb24_0_69:notes">
            <a:extLst>
              <a:ext uri="{FF2B5EF4-FFF2-40B4-BE49-F238E27FC236}">
                <a16:creationId xmlns:a16="http://schemas.microsoft.com/office/drawing/2014/main" id="{976ADD5F-6AE3-E5B3-2230-FA7AB813D5B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f29b9fb24_0_69:notes">
            <a:extLst>
              <a:ext uri="{FF2B5EF4-FFF2-40B4-BE49-F238E27FC236}">
                <a16:creationId xmlns:a16="http://schemas.microsoft.com/office/drawing/2014/main" id="{DE070A48-7BC7-A7E0-D474-1519064B563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42819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>
          <a:extLst>
            <a:ext uri="{FF2B5EF4-FFF2-40B4-BE49-F238E27FC236}">
              <a16:creationId xmlns:a16="http://schemas.microsoft.com/office/drawing/2014/main" id="{472DAF18-DAC6-03D1-8321-1F2D0C4BB9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f29b9fb24_0_69:notes">
            <a:extLst>
              <a:ext uri="{FF2B5EF4-FFF2-40B4-BE49-F238E27FC236}">
                <a16:creationId xmlns:a16="http://schemas.microsoft.com/office/drawing/2014/main" id="{180EA28E-FAD5-91A2-2268-CDD55F89029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f29b9fb24_0_69:notes">
            <a:extLst>
              <a:ext uri="{FF2B5EF4-FFF2-40B4-BE49-F238E27FC236}">
                <a16:creationId xmlns:a16="http://schemas.microsoft.com/office/drawing/2014/main" id="{63F57147-C319-DF0D-D648-73C67A3F6E7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41873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>
          <a:extLst>
            <a:ext uri="{FF2B5EF4-FFF2-40B4-BE49-F238E27FC236}">
              <a16:creationId xmlns:a16="http://schemas.microsoft.com/office/drawing/2014/main" id="{F05CE95A-1756-BB9E-28DA-DA65743315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f29b9fb24_0_69:notes">
            <a:extLst>
              <a:ext uri="{FF2B5EF4-FFF2-40B4-BE49-F238E27FC236}">
                <a16:creationId xmlns:a16="http://schemas.microsoft.com/office/drawing/2014/main" id="{C7F4E37D-759A-7F30-2DE9-B106EA61E6E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f29b9fb24_0_69:notes">
            <a:extLst>
              <a:ext uri="{FF2B5EF4-FFF2-40B4-BE49-F238E27FC236}">
                <a16:creationId xmlns:a16="http://schemas.microsoft.com/office/drawing/2014/main" id="{28E78AAE-7EA4-4BED-5FB2-FDDF0FCEBB1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364995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>
          <a:extLst>
            <a:ext uri="{FF2B5EF4-FFF2-40B4-BE49-F238E27FC236}">
              <a16:creationId xmlns:a16="http://schemas.microsoft.com/office/drawing/2014/main" id="{F8B1F770-79F9-CDFD-1691-0C300B8C4B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f29b9fb24_0_69:notes">
            <a:extLst>
              <a:ext uri="{FF2B5EF4-FFF2-40B4-BE49-F238E27FC236}">
                <a16:creationId xmlns:a16="http://schemas.microsoft.com/office/drawing/2014/main" id="{8CF4692B-5F42-AB9E-F9B1-10E86807BE2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f29b9fb24_0_69:notes">
            <a:extLst>
              <a:ext uri="{FF2B5EF4-FFF2-40B4-BE49-F238E27FC236}">
                <a16:creationId xmlns:a16="http://schemas.microsoft.com/office/drawing/2014/main" id="{62FE8A89-9E27-E9F3-AF19-A1A9A5A3707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63488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>
          <a:extLst>
            <a:ext uri="{FF2B5EF4-FFF2-40B4-BE49-F238E27FC236}">
              <a16:creationId xmlns:a16="http://schemas.microsoft.com/office/drawing/2014/main" id="{5BA28889-124C-8126-9C9A-3E9A9D70FD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f29b9fb24_0_69:notes">
            <a:extLst>
              <a:ext uri="{FF2B5EF4-FFF2-40B4-BE49-F238E27FC236}">
                <a16:creationId xmlns:a16="http://schemas.microsoft.com/office/drawing/2014/main" id="{A8C6FF79-09AF-C86F-5DF4-C889F6DBC6C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f29b9fb24_0_69:notes">
            <a:extLst>
              <a:ext uri="{FF2B5EF4-FFF2-40B4-BE49-F238E27FC236}">
                <a16:creationId xmlns:a16="http://schemas.microsoft.com/office/drawing/2014/main" id="{50B1821A-CEAA-EA0B-B655-69CBBA5EF0D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77625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>
          <a:extLst>
            <a:ext uri="{FF2B5EF4-FFF2-40B4-BE49-F238E27FC236}">
              <a16:creationId xmlns:a16="http://schemas.microsoft.com/office/drawing/2014/main" id="{559118AD-0924-CAD5-E187-81B3C6232C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f29b9fb24_0_69:notes">
            <a:extLst>
              <a:ext uri="{FF2B5EF4-FFF2-40B4-BE49-F238E27FC236}">
                <a16:creationId xmlns:a16="http://schemas.microsoft.com/office/drawing/2014/main" id="{B3DAD662-9D32-9EE6-672E-EB06BF8AA57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f29b9fb24_0_69:notes">
            <a:extLst>
              <a:ext uri="{FF2B5EF4-FFF2-40B4-BE49-F238E27FC236}">
                <a16:creationId xmlns:a16="http://schemas.microsoft.com/office/drawing/2014/main" id="{828E9995-1AE7-C2AD-1506-40B9F9F3D6B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4966814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>
          <a:extLst>
            <a:ext uri="{FF2B5EF4-FFF2-40B4-BE49-F238E27FC236}">
              <a16:creationId xmlns:a16="http://schemas.microsoft.com/office/drawing/2014/main" id="{181E2C41-4939-56AA-F20E-1D21822224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f29b9fb24_0_69:notes">
            <a:extLst>
              <a:ext uri="{FF2B5EF4-FFF2-40B4-BE49-F238E27FC236}">
                <a16:creationId xmlns:a16="http://schemas.microsoft.com/office/drawing/2014/main" id="{4BBDD444-67F4-A4E5-D650-718C77413C8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f29b9fb24_0_69:notes">
            <a:extLst>
              <a:ext uri="{FF2B5EF4-FFF2-40B4-BE49-F238E27FC236}">
                <a16:creationId xmlns:a16="http://schemas.microsoft.com/office/drawing/2014/main" id="{ED73A323-D026-0B3F-9D09-343AB570B5D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104753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f98075b259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f98075b259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0f7d84ce1d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0f7d84ce1d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104438fcaf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104438fcaf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30f7d84ce1d_0_3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30f7d84ce1d_0_3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341727d1ac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341727d1ac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de823becd0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de823becd0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0f7d84ce1d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30f7d84ce1d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f98075b259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f98075b259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f98075b259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f98075b259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>
          <a:extLst>
            <a:ext uri="{FF2B5EF4-FFF2-40B4-BE49-F238E27FC236}">
              <a16:creationId xmlns:a16="http://schemas.microsoft.com/office/drawing/2014/main" id="{4D277430-85B1-8A0D-AC6C-3297BC65AE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f29b9fb24_0_69:notes">
            <a:extLst>
              <a:ext uri="{FF2B5EF4-FFF2-40B4-BE49-F238E27FC236}">
                <a16:creationId xmlns:a16="http://schemas.microsoft.com/office/drawing/2014/main" id="{D3AA2245-A0E3-B570-EB3B-673F23BACDC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f29b9fb24_0_69:notes">
            <a:extLst>
              <a:ext uri="{FF2B5EF4-FFF2-40B4-BE49-F238E27FC236}">
                <a16:creationId xmlns:a16="http://schemas.microsoft.com/office/drawing/2014/main" id="{1406E7F3-F58D-5C3B-B45F-DD89CE40291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59426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>
          <a:extLst>
            <a:ext uri="{FF2B5EF4-FFF2-40B4-BE49-F238E27FC236}">
              <a16:creationId xmlns:a16="http://schemas.microsoft.com/office/drawing/2014/main" id="{781041DB-06B5-7199-66F2-7E45B5F0B8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f29b9fb24_0_69:notes">
            <a:extLst>
              <a:ext uri="{FF2B5EF4-FFF2-40B4-BE49-F238E27FC236}">
                <a16:creationId xmlns:a16="http://schemas.microsoft.com/office/drawing/2014/main" id="{904D8684-CAC4-4C08-80BD-9EFA117B993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f29b9fb24_0_69:notes">
            <a:extLst>
              <a:ext uri="{FF2B5EF4-FFF2-40B4-BE49-F238E27FC236}">
                <a16:creationId xmlns:a16="http://schemas.microsoft.com/office/drawing/2014/main" id="{5EEB7C8E-F9C5-1102-1B9E-313D43C85AA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18301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l="99" r="99"/>
          <a:stretch/>
        </p:blipFill>
        <p:spPr>
          <a:xfrm>
            <a:off x="-17925" y="-10075"/>
            <a:ext cx="9194726" cy="518215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8293200" cy="48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944650" y="1769200"/>
            <a:ext cx="7379700" cy="23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1">
  <p:cSld name="CUSTOM_2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2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12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2">
  <p:cSld name="CUSTOM_2_1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ourier New"/>
              <a:buNone/>
              <a:defRPr sz="1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1">
  <p:cSld name="CUSTOM_4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ubTitle" idx="1"/>
          </p:nvPr>
        </p:nvSpPr>
        <p:spPr>
          <a:xfrm>
            <a:off x="544050" y="1350425"/>
            <a:ext cx="5316300" cy="9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14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subTitle" idx="2"/>
          </p:nvPr>
        </p:nvSpPr>
        <p:spPr>
          <a:xfrm>
            <a:off x="795050" y="2220038"/>
            <a:ext cx="7568100" cy="23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2">
  <p:cSld name="CUSTOM_4_1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5"/>
          <p:cNvSpPr/>
          <p:nvPr/>
        </p:nvSpPr>
        <p:spPr>
          <a:xfrm>
            <a:off x="362300" y="1384249"/>
            <a:ext cx="4748700" cy="33933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subTitle" idx="1"/>
          </p:nvPr>
        </p:nvSpPr>
        <p:spPr>
          <a:xfrm>
            <a:off x="500550" y="1474819"/>
            <a:ext cx="44286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subTitle" idx="2"/>
          </p:nvPr>
        </p:nvSpPr>
        <p:spPr>
          <a:xfrm>
            <a:off x="5555275" y="1474819"/>
            <a:ext cx="3151200" cy="32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лок текст + картинка" type="title">
  <p:cSld name="TITLE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 txBox="1">
            <a:spLocks noGrp="1"/>
          </p:cNvSpPr>
          <p:nvPr>
            <p:ph type="title"/>
          </p:nvPr>
        </p:nvSpPr>
        <p:spPr>
          <a:xfrm>
            <a:off x="495300" y="1493850"/>
            <a:ext cx="4424100" cy="215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pic>
        <p:nvPicPr>
          <p:cNvPr id="71" name="Google Shape;71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283625" y="843000"/>
            <a:ext cx="3457500" cy="34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47">
          <p15:clr>
            <a:srgbClr val="E46962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Цитата, фон градиент" type="secHead">
  <p:cSld name="SECTION_HEADER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>
            <a:spLocks noGrp="1"/>
          </p:cNvSpPr>
          <p:nvPr>
            <p:ph type="title"/>
          </p:nvPr>
        </p:nvSpPr>
        <p:spPr>
          <a:xfrm>
            <a:off x="604350" y="1999200"/>
            <a:ext cx="7935300" cy="11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4" name="Google Shape;74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этапы процесса">
  <p:cSld name="CUSTOM_5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9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77" name="Google Shape;77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22851" y="1821363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78" name="Google Shape;7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8289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79" name="Google Shape;7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7615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80" name="Google Shape;80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47001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sp>
        <p:nvSpPr>
          <p:cNvPr id="81" name="Google Shape;81;p19"/>
          <p:cNvSpPr txBox="1"/>
          <p:nvPr/>
        </p:nvSpPr>
        <p:spPr>
          <a:xfrm>
            <a:off x="121300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1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" name="Google Shape;82;p19"/>
          <p:cNvSpPr txBox="1"/>
          <p:nvPr/>
        </p:nvSpPr>
        <p:spPr>
          <a:xfrm>
            <a:off x="3058443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2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" name="Google Shape;83;p19"/>
          <p:cNvSpPr txBox="1"/>
          <p:nvPr/>
        </p:nvSpPr>
        <p:spPr>
          <a:xfrm>
            <a:off x="4817770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3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" name="Google Shape;84;p19"/>
          <p:cNvSpPr txBox="1"/>
          <p:nvPr/>
        </p:nvSpPr>
        <p:spPr>
          <a:xfrm>
            <a:off x="663715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4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" name="Google Shape;85;p19"/>
          <p:cNvSpPr txBox="1"/>
          <p:nvPr/>
        </p:nvSpPr>
        <p:spPr>
          <a:xfrm>
            <a:off x="982906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" name="Google Shape;86;p19"/>
          <p:cNvSpPr txBox="1"/>
          <p:nvPr/>
        </p:nvSpPr>
        <p:spPr>
          <a:xfrm>
            <a:off x="2828343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" name="Google Shape;87;p19"/>
          <p:cNvSpPr txBox="1"/>
          <p:nvPr/>
        </p:nvSpPr>
        <p:spPr>
          <a:xfrm>
            <a:off x="4587670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" name="Google Shape;88;p19"/>
          <p:cNvSpPr txBox="1"/>
          <p:nvPr/>
        </p:nvSpPr>
        <p:spPr>
          <a:xfrm>
            <a:off x="6407056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писок в 2 колонки ">
  <p:cSld name="CUSTOM_8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0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aphicFrame>
        <p:nvGraphicFramePr>
          <p:cNvPr id="91" name="Google Shape;91;p20"/>
          <p:cNvGraphicFramePr/>
          <p:nvPr/>
        </p:nvGraphicFramePr>
        <p:xfrm>
          <a:off x="655650" y="1745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{07F88457-A4B0-42D9-A0D0-D7E14336B27C}</a:tableStyleId>
              </a:tblPr>
              <a:tblGrid>
                <a:gridCol w="3800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1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9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" sz="17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 Описание эксперимента</a:t>
                      </a:r>
                      <a:r>
                        <a:rPr lang="ru" sz="1700" b="1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" sz="17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 Технические детали</a:t>
                      </a:r>
                      <a:endParaRPr sz="17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175">
                <a:tc>
                  <a:txBody>
                    <a:bodyPr/>
                    <a:lstStyle/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Гипотеза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Целевая аудитория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Ожидаемый результат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3175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Roboto"/>
                        <a:buChar char="●"/>
                      </a:pPr>
                      <a:r>
                        <a:rPr lang="ru" sz="17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Реализация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Настройки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Метрики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сылка на источник" type="twoColTx">
  <p:cSld name="TITLE_AND_TWO_COLUMNS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1"/>
          <p:cNvSpPr txBox="1"/>
          <p:nvPr/>
        </p:nvSpPr>
        <p:spPr>
          <a:xfrm>
            <a:off x="556300" y="4554000"/>
            <a:ext cx="4239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добавьте ссылку на источник</a:t>
            </a:r>
            <a:endParaRPr sz="1100">
              <a:solidFill>
                <a:srgbClr val="013D8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елый слайд + заголовок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500550" y="1784775"/>
            <a:ext cx="7935300" cy="11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подтемой">
  <p:cSld name="MAIN_POINT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2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аблица ">
  <p:cSld name="CUSTOM_1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aphicFrame>
        <p:nvGraphicFramePr>
          <p:cNvPr id="98" name="Google Shape;98;p23"/>
          <p:cNvGraphicFramePr/>
          <p:nvPr/>
        </p:nvGraphicFramePr>
        <p:xfrm>
          <a:off x="608700" y="1593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{07F88457-A4B0-42D9-A0D0-D7E14336B27C}</a:tableStyleId>
              </a:tblPr>
              <a:tblGrid>
                <a:gridCol w="395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3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84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77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061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>
                        <a:solidFill>
                          <a:srgbClr val="4811C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плашки + иллюстрация">
  <p:cSld name="SECTION_TITLE_AND_DESCRIPTION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01" name="Google Shape;101;p24"/>
          <p:cNvSpPr/>
          <p:nvPr/>
        </p:nvSpPr>
        <p:spPr>
          <a:xfrm>
            <a:off x="791625" y="1039150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2" name="Google Shape;102;p24"/>
          <p:cNvSpPr/>
          <p:nvPr/>
        </p:nvSpPr>
        <p:spPr>
          <a:xfrm>
            <a:off x="791625" y="1904882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3" name="Google Shape;103;p24"/>
          <p:cNvSpPr/>
          <p:nvPr/>
        </p:nvSpPr>
        <p:spPr>
          <a:xfrm>
            <a:off x="791625" y="2770607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" name="Google Shape;104;p24"/>
          <p:cNvSpPr/>
          <p:nvPr/>
        </p:nvSpPr>
        <p:spPr>
          <a:xfrm>
            <a:off x="791625" y="3636339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5" name="Google Shape;105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533900" y="1409075"/>
            <a:ext cx="2468700" cy="24687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блока">
  <p:cSld name="CUSTOM_7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6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6"/>
          <p:cNvSpPr/>
          <p:nvPr/>
        </p:nvSpPr>
        <p:spPr>
          <a:xfrm>
            <a:off x="932713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" name="Google Shape;111;p26"/>
          <p:cNvSpPr/>
          <p:nvPr/>
        </p:nvSpPr>
        <p:spPr>
          <a:xfrm>
            <a:off x="3436420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" name="Google Shape;112;p26"/>
          <p:cNvSpPr/>
          <p:nvPr/>
        </p:nvSpPr>
        <p:spPr>
          <a:xfrm>
            <a:off x="5940127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" name="Google Shape;113;p26"/>
          <p:cNvSpPr txBox="1"/>
          <p:nvPr/>
        </p:nvSpPr>
        <p:spPr>
          <a:xfrm>
            <a:off x="1073575" y="2074863"/>
            <a:ext cx="1846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 sz="1100"/>
          </a:p>
        </p:txBody>
      </p:sp>
      <p:sp>
        <p:nvSpPr>
          <p:cNvPr id="114" name="Google Shape;114;p26"/>
          <p:cNvSpPr txBox="1"/>
          <p:nvPr/>
        </p:nvSpPr>
        <p:spPr>
          <a:xfrm>
            <a:off x="3530920" y="2074863"/>
            <a:ext cx="1938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/>
          </a:p>
        </p:txBody>
      </p:sp>
      <p:sp>
        <p:nvSpPr>
          <p:cNvPr id="115" name="Google Shape;115;p26"/>
          <p:cNvSpPr txBox="1"/>
          <p:nvPr/>
        </p:nvSpPr>
        <p:spPr>
          <a:xfrm>
            <a:off x="6080975" y="2074863"/>
            <a:ext cx="1938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жный тезис крупным шрифтом " type="secHead">
  <p:cSld name="SECTION_HEADER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8"/>
          <p:cNvSpPr txBox="1">
            <a:spLocks noGrp="1"/>
          </p:cNvSpPr>
          <p:nvPr>
            <p:ph type="title"/>
          </p:nvPr>
        </p:nvSpPr>
        <p:spPr>
          <a:xfrm>
            <a:off x="500550" y="1940306"/>
            <a:ext cx="79353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22" name="Google Shape;122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0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ш макет 1">
  <p:cSld name="CUSTOM_5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238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19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6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sz="1500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subTitle" idx="2"/>
          </p:nvPr>
        </p:nvSpPr>
        <p:spPr>
          <a:xfrm>
            <a:off x="3135425" y="2978831"/>
            <a:ext cx="58563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sz="1500" b="1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ubTitle" idx="3"/>
          </p:nvPr>
        </p:nvSpPr>
        <p:spPr>
          <a:xfrm>
            <a:off x="3135425" y="3278981"/>
            <a:ext cx="5856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ubTitle" idx="4"/>
          </p:nvPr>
        </p:nvSpPr>
        <p:spPr>
          <a:xfrm>
            <a:off x="3135425" y="3662550"/>
            <a:ext cx="58563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31" name="Google Shape;31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себе">
  <p:cSld name="CUSTOM_1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ubTitle" idx="1"/>
          </p:nvPr>
        </p:nvSpPr>
        <p:spPr>
          <a:xfrm>
            <a:off x="3891775" y="1716281"/>
            <a:ext cx="43917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600"/>
              <a:buNone/>
              <a:defRPr sz="1600" b="1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subTitle" idx="2"/>
          </p:nvPr>
        </p:nvSpPr>
        <p:spPr>
          <a:xfrm>
            <a:off x="3891775" y="2252801"/>
            <a:ext cx="5095200" cy="25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7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1.png"/><Relationship Id="rId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6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2">
            <a:alphaModFix/>
          </a:blip>
          <a:stretch>
            <a:fillRect/>
          </a:stretch>
        </a:blip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○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○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8" name="Google Shape;68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5">
            <a:alphaModFix/>
          </a:blip>
          <a:stretch>
            <a:fillRect/>
          </a:stretch>
        </a:blip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7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8" name="Google Shape;118;p27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9" name="Google Shape;119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16.png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3.xml"/><Relationship Id="rId5" Type="http://schemas.openxmlformats.org/officeDocument/2006/relationships/image" Target="../media/image19.png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4.xml"/><Relationship Id="rId5" Type="http://schemas.openxmlformats.org/officeDocument/2006/relationships/image" Target="../media/image20.png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35"/>
          <p:cNvPicPr preferRelativeResize="0"/>
          <p:nvPr/>
        </p:nvPicPr>
        <p:blipFill rotWithShape="1">
          <a:blip r:embed="rId3">
            <a:alphaModFix/>
          </a:blip>
          <a:srcRect l="18598" r="18591"/>
          <a:stretch/>
        </p:blipFill>
        <p:spPr>
          <a:xfrm>
            <a:off x="-132377" y="-3216974"/>
            <a:ext cx="9408753" cy="8360474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35"/>
          <p:cNvSpPr txBox="1"/>
          <p:nvPr/>
        </p:nvSpPr>
        <p:spPr>
          <a:xfrm>
            <a:off x="185475" y="811050"/>
            <a:ext cx="7584300" cy="24006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0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Приложение для предоставления дистанционных консультаций медицинскими сестрами</a:t>
            </a:r>
            <a:endParaRPr lang="ru-RU" sz="4500" b="1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8" name="Google Shape;148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13700" y="268875"/>
            <a:ext cx="822175" cy="284625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35"/>
          <p:cNvSpPr/>
          <p:nvPr/>
        </p:nvSpPr>
        <p:spPr>
          <a:xfrm>
            <a:off x="629700" y="4138025"/>
            <a:ext cx="2920500" cy="426600"/>
          </a:xfrm>
          <a:prstGeom prst="roundRect">
            <a:avLst>
              <a:gd name="adj" fmla="val 16667"/>
            </a:avLst>
          </a:prstGeom>
          <a:solidFill>
            <a:srgbClr val="3F299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" name="Google Shape;150;p35"/>
          <p:cNvSpPr txBox="1"/>
          <p:nvPr/>
        </p:nvSpPr>
        <p:spPr>
          <a:xfrm>
            <a:off x="886050" y="4127375"/>
            <a:ext cx="2407800" cy="4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Software Architect</a:t>
            </a:r>
            <a:endParaRPr lang="ru-RU" sz="1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51" name="Google Shape;151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09723" y="3083693"/>
            <a:ext cx="1548451" cy="166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>
          <a:extLst>
            <a:ext uri="{FF2B5EF4-FFF2-40B4-BE49-F238E27FC236}">
              <a16:creationId xmlns:a16="http://schemas.microsoft.com/office/drawing/2014/main" id="{4B4BCE43-B576-E9B8-83F4-7B543AFD8C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1">
            <a:extLst>
              <a:ext uri="{FF2B5EF4-FFF2-40B4-BE49-F238E27FC236}">
                <a16:creationId xmlns:a16="http://schemas.microsoft.com/office/drawing/2014/main" id="{C8C7FD7C-A67B-2CDA-9AE4-8AB480BDB07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3641" y="113189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>
              <a:buNone/>
            </a:pPr>
            <a:r>
              <a:rPr lang="ru-RU" sz="3200" dirty="0">
                <a:solidFill>
                  <a:schemeClr val="tx2">
                    <a:lumMod val="10000"/>
                  </a:schemeClr>
                </a:solidFill>
                <a:latin typeface="-apple-system"/>
              </a:rPr>
              <a:t>Стейкхолдеры</a:t>
            </a:r>
            <a:br>
              <a:rPr lang="ru-RU" sz="1600" b="1" i="0" dirty="0">
                <a:solidFill>
                  <a:srgbClr val="F0F6FC"/>
                </a:solidFill>
                <a:effectLst/>
                <a:latin typeface="-apple-system"/>
              </a:rPr>
            </a:br>
            <a:br>
              <a:rPr lang="ru-RU" sz="1600" dirty="0"/>
            </a:br>
            <a:endParaRPr lang="ru-RU" sz="3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42BA96-A323-6AF8-0717-C713B68EBFB8}"/>
              </a:ext>
            </a:extLst>
          </p:cNvPr>
          <p:cNvSpPr txBox="1"/>
          <p:nvPr/>
        </p:nvSpPr>
        <p:spPr>
          <a:xfrm>
            <a:off x="113641" y="1062824"/>
            <a:ext cx="8230700" cy="289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ru-RU" b="0" i="0" dirty="0">
                <a:solidFill>
                  <a:schemeClr val="tx2">
                    <a:lumMod val="10000"/>
                  </a:schemeClr>
                </a:solidFill>
                <a:effectLst/>
                <a:latin typeface="-apple-system"/>
              </a:rPr>
              <a:t>SH1: Пациенты	</a:t>
            </a:r>
          </a:p>
          <a:p>
            <a:pPr algn="l">
              <a:buNone/>
            </a:pPr>
            <a:r>
              <a:rPr lang="ru-RU" dirty="0">
                <a:solidFill>
                  <a:schemeClr val="tx2">
                    <a:lumMod val="10000"/>
                  </a:schemeClr>
                </a:solidFill>
                <a:latin typeface="-apple-system"/>
              </a:rPr>
              <a:t>	</a:t>
            </a:r>
            <a:r>
              <a:rPr lang="ru-RU" b="0" i="0" dirty="0">
                <a:solidFill>
                  <a:schemeClr val="tx2">
                    <a:lumMod val="10000"/>
                  </a:schemeClr>
                </a:solidFill>
                <a:effectLst/>
                <a:latin typeface="-apple-system"/>
              </a:rPr>
              <a:t>• Должны иметь возможность получить консультацию медсестры</a:t>
            </a:r>
            <a:endParaRPr lang="ru-RU" dirty="0">
              <a:solidFill>
                <a:schemeClr val="tx2">
                  <a:lumMod val="10000"/>
                </a:schemeClr>
              </a:solidFill>
              <a:latin typeface="-apple-system"/>
            </a:endParaRPr>
          </a:p>
          <a:p>
            <a:pPr algn="l">
              <a:buNone/>
            </a:pPr>
            <a:r>
              <a:rPr lang="ru-RU" b="0" i="0" dirty="0">
                <a:solidFill>
                  <a:schemeClr val="tx2">
                    <a:lumMod val="10000"/>
                  </a:schemeClr>
                </a:solidFill>
                <a:effectLst/>
                <a:latin typeface="-apple-system"/>
              </a:rPr>
              <a:t>	• Должны иметь возможность связаться с местным медицинским персоналом</a:t>
            </a:r>
          </a:p>
          <a:p>
            <a:pPr algn="l">
              <a:buNone/>
            </a:pPr>
            <a:r>
              <a:rPr lang="ru-RU" b="0" i="0" dirty="0">
                <a:solidFill>
                  <a:schemeClr val="tx2">
                    <a:lumMod val="10000"/>
                  </a:schemeClr>
                </a:solidFill>
                <a:effectLst/>
                <a:latin typeface="-apple-system"/>
              </a:rPr>
              <a:t>SH2: Медицинские сестры	</a:t>
            </a:r>
          </a:p>
          <a:p>
            <a:pPr algn="l">
              <a:buNone/>
            </a:pPr>
            <a:r>
              <a:rPr lang="ru-RU" dirty="0">
                <a:solidFill>
                  <a:schemeClr val="tx2">
                    <a:lumMod val="10000"/>
                  </a:schemeClr>
                </a:solidFill>
                <a:latin typeface="-apple-system"/>
              </a:rPr>
              <a:t>	</a:t>
            </a:r>
            <a:r>
              <a:rPr lang="ru-RU" b="0" i="0" dirty="0">
                <a:solidFill>
                  <a:schemeClr val="tx2">
                    <a:lumMod val="10000"/>
                  </a:schemeClr>
                </a:solidFill>
                <a:effectLst/>
                <a:latin typeface="-apple-system"/>
              </a:rPr>
              <a:t>• Должны иметь возможность предоставить консультацию клиенту дистанционно	</a:t>
            </a:r>
          </a:p>
          <a:p>
            <a:pPr algn="l">
              <a:buNone/>
            </a:pPr>
            <a:r>
              <a:rPr lang="ru-RU" dirty="0">
                <a:solidFill>
                  <a:schemeClr val="tx2">
                    <a:lumMod val="10000"/>
                  </a:schemeClr>
                </a:solidFill>
                <a:latin typeface="-apple-system"/>
              </a:rPr>
              <a:t>	</a:t>
            </a:r>
            <a:r>
              <a:rPr lang="ru-RU" b="0" i="0" dirty="0">
                <a:solidFill>
                  <a:schemeClr val="tx2">
                    <a:lumMod val="10000"/>
                  </a:schemeClr>
                </a:solidFill>
                <a:effectLst/>
                <a:latin typeface="-apple-system"/>
              </a:rPr>
              <a:t>• Должны иметь доступ к истории болезни пациента	</a:t>
            </a:r>
          </a:p>
          <a:p>
            <a:pPr algn="l">
              <a:buNone/>
            </a:pPr>
            <a:r>
              <a:rPr lang="ru-RU" dirty="0">
                <a:solidFill>
                  <a:schemeClr val="tx2">
                    <a:lumMod val="10000"/>
                  </a:schemeClr>
                </a:solidFill>
                <a:latin typeface="-apple-system"/>
              </a:rPr>
              <a:t>	</a:t>
            </a:r>
            <a:r>
              <a:rPr lang="ru-RU" b="0" i="0" dirty="0">
                <a:solidFill>
                  <a:schemeClr val="tx2">
                    <a:lumMod val="10000"/>
                  </a:schemeClr>
                </a:solidFill>
                <a:effectLst/>
                <a:latin typeface="-apple-system"/>
              </a:rPr>
              <a:t>• Должны иметь возможность получить помощь в постановке медицинских диагнозов</a:t>
            </a:r>
          </a:p>
          <a:p>
            <a:pPr algn="l">
              <a:buNone/>
            </a:pPr>
            <a:r>
              <a:rPr lang="ru-RU" b="0" i="0" dirty="0">
                <a:solidFill>
                  <a:schemeClr val="tx2">
                    <a:lumMod val="10000"/>
                  </a:schemeClr>
                </a:solidFill>
                <a:effectLst/>
                <a:latin typeface="-apple-system"/>
              </a:rPr>
              <a:t>SH3: Прочий медицинский персонал	</a:t>
            </a:r>
          </a:p>
          <a:p>
            <a:pPr algn="l">
              <a:buNone/>
            </a:pPr>
            <a:r>
              <a:rPr lang="ru-RU" dirty="0">
                <a:solidFill>
                  <a:schemeClr val="tx2">
                    <a:lumMod val="10000"/>
                  </a:schemeClr>
                </a:solidFill>
                <a:latin typeface="-apple-system"/>
              </a:rPr>
              <a:t>	</a:t>
            </a:r>
            <a:r>
              <a:rPr lang="ru-RU" b="0" i="0" dirty="0">
                <a:solidFill>
                  <a:schemeClr val="tx2">
                    <a:lumMod val="10000"/>
                  </a:schemeClr>
                </a:solidFill>
                <a:effectLst/>
                <a:latin typeface="-apple-system"/>
              </a:rPr>
              <a:t>• Принять обращение клиента	</a:t>
            </a:r>
          </a:p>
          <a:p>
            <a:pPr algn="l">
              <a:buNone/>
            </a:pPr>
            <a:r>
              <a:rPr lang="ru-RU" dirty="0">
                <a:solidFill>
                  <a:schemeClr val="tx2">
                    <a:lumMod val="10000"/>
                  </a:schemeClr>
                </a:solidFill>
                <a:latin typeface="-apple-system"/>
              </a:rPr>
              <a:t>	</a:t>
            </a:r>
            <a:r>
              <a:rPr lang="ru-RU" b="0" i="0" dirty="0">
                <a:solidFill>
                  <a:schemeClr val="tx2">
                    <a:lumMod val="10000"/>
                  </a:schemeClr>
                </a:solidFill>
                <a:effectLst/>
                <a:latin typeface="-apple-system"/>
              </a:rPr>
              <a:t>• Предоставить помощь в постановке диагноза медсестре</a:t>
            </a:r>
          </a:p>
          <a:p>
            <a:pPr algn="l">
              <a:buNone/>
            </a:pPr>
            <a:r>
              <a:rPr lang="ru-RU" b="0" i="0" dirty="0">
                <a:solidFill>
                  <a:schemeClr val="tx2">
                    <a:lumMod val="10000"/>
                  </a:schemeClr>
                </a:solidFill>
                <a:effectLst/>
                <a:latin typeface="-apple-system"/>
              </a:rPr>
              <a:t>SH4: Администрация медицинской организации	</a:t>
            </a:r>
          </a:p>
          <a:p>
            <a:pPr algn="l">
              <a:buNone/>
            </a:pPr>
            <a:r>
              <a:rPr lang="ru-RU" dirty="0">
                <a:solidFill>
                  <a:schemeClr val="tx2">
                    <a:lumMod val="10000"/>
                  </a:schemeClr>
                </a:solidFill>
                <a:latin typeface="-apple-system"/>
              </a:rPr>
              <a:t>	</a:t>
            </a:r>
            <a:r>
              <a:rPr lang="ru-RU" b="0" i="0" dirty="0">
                <a:solidFill>
                  <a:schemeClr val="tx2">
                    <a:lumMod val="10000"/>
                  </a:schemeClr>
                </a:solidFill>
                <a:effectLst/>
                <a:latin typeface="-apple-system"/>
              </a:rPr>
              <a:t>• Должны иметь возможность анализировать время обработки обращений 	</a:t>
            </a:r>
          </a:p>
          <a:p>
            <a:pPr algn="l">
              <a:buNone/>
            </a:pPr>
            <a:r>
              <a:rPr lang="ru-RU" dirty="0">
                <a:solidFill>
                  <a:schemeClr val="tx2">
                    <a:lumMod val="10000"/>
                  </a:schemeClr>
                </a:solidFill>
                <a:latin typeface="-apple-system"/>
              </a:rPr>
              <a:t>	</a:t>
            </a:r>
            <a:r>
              <a:rPr lang="ru-RU" b="0" i="0" dirty="0">
                <a:solidFill>
                  <a:schemeClr val="tx2">
                    <a:lumMod val="10000"/>
                  </a:schemeClr>
                </a:solidFill>
                <a:effectLst/>
                <a:latin typeface="-apple-system"/>
              </a:rPr>
              <a:t>• Должны иметь возможность использовать часть системы</a:t>
            </a:r>
          </a:p>
        </p:txBody>
      </p:sp>
    </p:spTree>
    <p:extLst>
      <p:ext uri="{BB962C8B-B14F-4D97-AF65-F5344CB8AC3E}">
        <p14:creationId xmlns:p14="http://schemas.microsoft.com/office/powerpoint/2010/main" val="33725151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>
          <a:extLst>
            <a:ext uri="{FF2B5EF4-FFF2-40B4-BE49-F238E27FC236}">
              <a16:creationId xmlns:a16="http://schemas.microsoft.com/office/drawing/2014/main" id="{59CC512D-9813-9EF9-4592-EFB423F5A5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1">
            <a:extLst>
              <a:ext uri="{FF2B5EF4-FFF2-40B4-BE49-F238E27FC236}">
                <a16:creationId xmlns:a16="http://schemas.microsoft.com/office/drawing/2014/main" id="{27086EB9-542B-F828-3B94-13CB4FD8C89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6491" y="0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>
              <a:buNone/>
            </a:pPr>
            <a:r>
              <a:rPr lang="ru-RU" sz="3200" dirty="0">
                <a:solidFill>
                  <a:schemeClr val="tx2">
                    <a:lumMod val="10000"/>
                  </a:schemeClr>
                </a:solidFill>
                <a:latin typeface="-apple-system"/>
              </a:rPr>
              <a:t>Пользовательские сценарии</a:t>
            </a:r>
            <a:br>
              <a:rPr lang="ru-RU" sz="1600" b="1" i="0" dirty="0">
                <a:solidFill>
                  <a:srgbClr val="F0F6FC"/>
                </a:solidFill>
                <a:effectLst/>
                <a:latin typeface="-apple-system"/>
              </a:rPr>
            </a:br>
            <a:br>
              <a:rPr lang="ru-RU" sz="1600" dirty="0"/>
            </a:br>
            <a:endParaRPr lang="ru-RU" sz="3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E9998D-43ED-0F74-CA72-722ED35F36CA}"/>
              </a:ext>
            </a:extLst>
          </p:cNvPr>
          <p:cNvSpPr txBox="1"/>
          <p:nvPr/>
        </p:nvSpPr>
        <p:spPr>
          <a:xfrm>
            <a:off x="56491" y="547950"/>
            <a:ext cx="8230700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ru-RU" b="0" i="0" dirty="0">
                <a:solidFill>
                  <a:schemeClr val="tx2">
                    <a:lumMod val="10000"/>
                  </a:schemeClr>
                </a:solidFill>
                <a:effectLst/>
                <a:latin typeface="-apple-system"/>
              </a:rPr>
              <a:t>UC1: Работа со списком медсестёр:	</a:t>
            </a:r>
          </a:p>
          <a:p>
            <a:pPr algn="l">
              <a:buNone/>
            </a:pPr>
            <a:r>
              <a:rPr lang="ru-RU" dirty="0">
                <a:solidFill>
                  <a:schemeClr val="tx2">
                    <a:lumMod val="10000"/>
                  </a:schemeClr>
                </a:solidFill>
                <a:latin typeface="-apple-system"/>
              </a:rPr>
              <a:t>	</a:t>
            </a:r>
            <a:r>
              <a:rPr lang="ru-RU" b="0" i="0" dirty="0">
                <a:solidFill>
                  <a:schemeClr val="tx2">
                    <a:lumMod val="10000"/>
                  </a:schemeClr>
                </a:solidFill>
                <a:effectLst/>
                <a:latin typeface="-apple-system"/>
              </a:rPr>
              <a:t>• Администратор медорганизации управляет списком медсестёр, имеющих доступ к 	пациентам данной организации (SH4)</a:t>
            </a:r>
          </a:p>
          <a:p>
            <a:pPr algn="l">
              <a:buNone/>
            </a:pPr>
            <a:r>
              <a:rPr lang="ru-RU" b="0" i="0" dirty="0">
                <a:solidFill>
                  <a:schemeClr val="tx2">
                    <a:lumMod val="10000"/>
                  </a:schemeClr>
                </a:solidFill>
                <a:effectLst/>
                <a:latin typeface="-apple-system"/>
              </a:rPr>
              <a:t>UC2: Работа с информацией о медорганизации:	</a:t>
            </a:r>
          </a:p>
          <a:p>
            <a:pPr algn="l">
              <a:buNone/>
            </a:pPr>
            <a:r>
              <a:rPr lang="ru-RU" dirty="0">
                <a:solidFill>
                  <a:schemeClr val="tx2">
                    <a:lumMod val="10000"/>
                  </a:schemeClr>
                </a:solidFill>
                <a:latin typeface="-apple-system"/>
              </a:rPr>
              <a:t>	</a:t>
            </a:r>
            <a:r>
              <a:rPr lang="ru-RU" b="0" i="0" dirty="0">
                <a:solidFill>
                  <a:schemeClr val="tx2">
                    <a:lumMod val="10000"/>
                  </a:schemeClr>
                </a:solidFill>
                <a:effectLst/>
                <a:latin typeface="-apple-system"/>
              </a:rPr>
              <a:t>• Администратор медорганизации  указывает информацию о медорганизации: ее адрес, 	профиль, режим работы (SH4)</a:t>
            </a:r>
          </a:p>
          <a:p>
            <a:pPr algn="l">
              <a:buNone/>
            </a:pPr>
            <a:r>
              <a:rPr lang="ru-RU" b="0" i="0" dirty="0">
                <a:solidFill>
                  <a:schemeClr val="tx2">
                    <a:lumMod val="10000"/>
                  </a:schemeClr>
                </a:solidFill>
                <a:effectLst/>
                <a:latin typeface="-apple-system"/>
              </a:rPr>
              <a:t>UC3: Получение консультации:	</a:t>
            </a:r>
          </a:p>
          <a:p>
            <a:pPr algn="l">
              <a:buNone/>
            </a:pPr>
            <a:r>
              <a:rPr lang="ru-RU" dirty="0">
                <a:solidFill>
                  <a:schemeClr val="tx2">
                    <a:lumMod val="10000"/>
                  </a:schemeClr>
                </a:solidFill>
                <a:latin typeface="-apple-system"/>
              </a:rPr>
              <a:t>	</a:t>
            </a:r>
            <a:r>
              <a:rPr lang="ru-RU" b="0" i="0" dirty="0">
                <a:solidFill>
                  <a:schemeClr val="tx2">
                    <a:lumMod val="10000"/>
                  </a:schemeClr>
                </a:solidFill>
                <a:effectLst/>
                <a:latin typeface="-apple-system"/>
              </a:rPr>
              <a:t>• Пациент выбирает медорганизацию, в которой хочет получить консультацию(SH1)	• Пациент выбирает медсестру, от которой хочет получить консультацию(SH1)	</a:t>
            </a:r>
          </a:p>
          <a:p>
            <a:pPr algn="l">
              <a:buNone/>
            </a:pPr>
            <a:r>
              <a:rPr lang="ru-RU" dirty="0">
                <a:solidFill>
                  <a:schemeClr val="tx2">
                    <a:lumMod val="10000"/>
                  </a:schemeClr>
                </a:solidFill>
                <a:latin typeface="-apple-system"/>
              </a:rPr>
              <a:t>	</a:t>
            </a:r>
            <a:r>
              <a:rPr lang="ru-RU" b="0" i="0" dirty="0">
                <a:solidFill>
                  <a:schemeClr val="tx2">
                    <a:lumMod val="10000"/>
                  </a:schemeClr>
                </a:solidFill>
                <a:effectLst/>
                <a:latin typeface="-apple-system"/>
              </a:rPr>
              <a:t>• Пациент описывает симптомы и отправляет запрос на получение консультации(SH1)</a:t>
            </a:r>
          </a:p>
          <a:p>
            <a:pPr algn="l">
              <a:buNone/>
            </a:pPr>
            <a:r>
              <a:rPr lang="ru-RU" b="0" i="0" dirty="0">
                <a:solidFill>
                  <a:schemeClr val="tx2">
                    <a:lumMod val="10000"/>
                  </a:schemeClr>
                </a:solidFill>
                <a:effectLst/>
                <a:latin typeface="-apple-system"/>
              </a:rPr>
              <a:t>UC4: Предоставление консультации:	</a:t>
            </a:r>
          </a:p>
          <a:p>
            <a:pPr algn="l">
              <a:buNone/>
            </a:pPr>
            <a:r>
              <a:rPr lang="ru-RU" dirty="0">
                <a:solidFill>
                  <a:schemeClr val="tx2">
                    <a:lumMod val="10000"/>
                  </a:schemeClr>
                </a:solidFill>
                <a:latin typeface="-apple-system"/>
              </a:rPr>
              <a:t>	</a:t>
            </a:r>
            <a:r>
              <a:rPr lang="ru-RU" b="0" i="0" dirty="0">
                <a:solidFill>
                  <a:schemeClr val="tx2">
                    <a:lumMod val="10000"/>
                  </a:schemeClr>
                </a:solidFill>
                <a:effectLst/>
                <a:latin typeface="-apple-system"/>
              </a:rPr>
              <a:t>• Медсестра получает запрос на получение консультации(SH2)	</a:t>
            </a:r>
          </a:p>
          <a:p>
            <a:pPr algn="l">
              <a:buNone/>
            </a:pPr>
            <a:r>
              <a:rPr lang="ru-RU" dirty="0">
                <a:solidFill>
                  <a:schemeClr val="tx2">
                    <a:lumMod val="10000"/>
                  </a:schemeClr>
                </a:solidFill>
                <a:latin typeface="-apple-system"/>
              </a:rPr>
              <a:t>	</a:t>
            </a:r>
            <a:r>
              <a:rPr lang="ru-RU" b="0" i="0" dirty="0">
                <a:solidFill>
                  <a:schemeClr val="tx2">
                    <a:lumMod val="10000"/>
                  </a:schemeClr>
                </a:solidFill>
                <a:effectLst/>
                <a:latin typeface="-apple-system"/>
              </a:rPr>
              <a:t>• Медсестра запрашивает историю болезни пациента(SH2)	</a:t>
            </a:r>
          </a:p>
          <a:p>
            <a:pPr algn="l">
              <a:buNone/>
            </a:pPr>
            <a:r>
              <a:rPr lang="ru-RU" dirty="0">
                <a:solidFill>
                  <a:schemeClr val="tx2">
                    <a:lumMod val="10000"/>
                  </a:schemeClr>
                </a:solidFill>
                <a:latin typeface="-apple-system"/>
              </a:rPr>
              <a:t>	</a:t>
            </a:r>
            <a:r>
              <a:rPr lang="ru-RU" b="0" i="0" dirty="0">
                <a:solidFill>
                  <a:schemeClr val="tx2">
                    <a:lumMod val="10000"/>
                  </a:schemeClr>
                </a:solidFill>
                <a:effectLst/>
                <a:latin typeface="-apple-system"/>
              </a:rPr>
              <a:t>• Медсестра запрашивает помощь у персонала больницы(SH2)	</a:t>
            </a:r>
          </a:p>
          <a:p>
            <a:pPr algn="l">
              <a:buNone/>
            </a:pPr>
            <a:r>
              <a:rPr lang="ru-RU" dirty="0">
                <a:solidFill>
                  <a:schemeClr val="tx2">
                    <a:lumMod val="10000"/>
                  </a:schemeClr>
                </a:solidFill>
                <a:latin typeface="-apple-system"/>
              </a:rPr>
              <a:t>	</a:t>
            </a:r>
            <a:r>
              <a:rPr lang="ru-RU" b="0" i="0" dirty="0">
                <a:solidFill>
                  <a:schemeClr val="tx2">
                    <a:lumMod val="10000"/>
                  </a:schemeClr>
                </a:solidFill>
                <a:effectLst/>
                <a:latin typeface="-apple-system"/>
              </a:rPr>
              <a:t>• Медсестра предоставляет консультацию(SH2)</a:t>
            </a:r>
          </a:p>
          <a:p>
            <a:pPr algn="l">
              <a:buNone/>
            </a:pPr>
            <a:r>
              <a:rPr lang="ru-RU" b="0" i="0" dirty="0">
                <a:solidFill>
                  <a:schemeClr val="tx2">
                    <a:lumMod val="10000"/>
                  </a:schemeClr>
                </a:solidFill>
                <a:effectLst/>
                <a:latin typeface="-apple-system"/>
              </a:rPr>
              <a:t>UC5: Предоставление помощи в предоставлении консультации:	</a:t>
            </a:r>
          </a:p>
          <a:p>
            <a:pPr algn="l">
              <a:buNone/>
            </a:pPr>
            <a:r>
              <a:rPr lang="ru-RU" dirty="0">
                <a:solidFill>
                  <a:schemeClr val="tx2">
                    <a:lumMod val="10000"/>
                  </a:schemeClr>
                </a:solidFill>
                <a:latin typeface="-apple-system"/>
              </a:rPr>
              <a:t>	</a:t>
            </a:r>
            <a:r>
              <a:rPr lang="ru-RU" b="0" i="0" dirty="0">
                <a:solidFill>
                  <a:schemeClr val="tx2">
                    <a:lumMod val="10000"/>
                  </a:schemeClr>
                </a:solidFill>
                <a:effectLst/>
                <a:latin typeface="-apple-system"/>
              </a:rPr>
              <a:t>• Медперсонал получает запрос на получение помощи(SH3)	</a:t>
            </a:r>
          </a:p>
          <a:p>
            <a:pPr algn="l">
              <a:buNone/>
            </a:pPr>
            <a:r>
              <a:rPr lang="ru-RU" dirty="0">
                <a:solidFill>
                  <a:schemeClr val="tx2">
                    <a:lumMod val="10000"/>
                  </a:schemeClr>
                </a:solidFill>
                <a:latin typeface="-apple-system"/>
              </a:rPr>
              <a:t>	</a:t>
            </a:r>
            <a:r>
              <a:rPr lang="ru-RU" b="0" i="0" dirty="0">
                <a:solidFill>
                  <a:schemeClr val="tx2">
                    <a:lumMod val="10000"/>
                  </a:schemeClr>
                </a:solidFill>
                <a:effectLst/>
                <a:latin typeface="-apple-system"/>
              </a:rPr>
              <a:t>• Медперсонал предоставляет помощь (SH3)</a:t>
            </a:r>
          </a:p>
          <a:p>
            <a:pPr algn="l">
              <a:buNone/>
            </a:pPr>
            <a:r>
              <a:rPr lang="ru-RU" b="0" i="0" dirty="0">
                <a:solidFill>
                  <a:schemeClr val="tx2">
                    <a:lumMod val="10000"/>
                  </a:schemeClr>
                </a:solidFill>
                <a:effectLst/>
                <a:latin typeface="-apple-system"/>
              </a:rPr>
              <a:t>UC6: Анализ времени обработки 	</a:t>
            </a:r>
          </a:p>
          <a:p>
            <a:pPr algn="l">
              <a:buNone/>
            </a:pPr>
            <a:r>
              <a:rPr lang="ru-RU" dirty="0">
                <a:solidFill>
                  <a:schemeClr val="tx2">
                    <a:lumMod val="10000"/>
                  </a:schemeClr>
                </a:solidFill>
                <a:latin typeface="-apple-system"/>
              </a:rPr>
              <a:t>	</a:t>
            </a:r>
            <a:r>
              <a:rPr lang="ru-RU" b="0" i="0" dirty="0">
                <a:solidFill>
                  <a:schemeClr val="tx2">
                    <a:lumMod val="10000"/>
                  </a:schemeClr>
                </a:solidFill>
                <a:effectLst/>
                <a:latin typeface="-apple-system"/>
              </a:rPr>
              <a:t>• Администрация получает отчет по времени обработки сообщений(SH4)</a:t>
            </a:r>
          </a:p>
        </p:txBody>
      </p:sp>
    </p:spTree>
    <p:extLst>
      <p:ext uri="{BB962C8B-B14F-4D97-AF65-F5344CB8AC3E}">
        <p14:creationId xmlns:p14="http://schemas.microsoft.com/office/powerpoint/2010/main" val="35436696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>
          <a:extLst>
            <a:ext uri="{FF2B5EF4-FFF2-40B4-BE49-F238E27FC236}">
              <a16:creationId xmlns:a16="http://schemas.microsoft.com/office/drawing/2014/main" id="{374E0F99-A592-BB87-E9D5-C2BB99601A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1">
            <a:extLst>
              <a:ext uri="{FF2B5EF4-FFF2-40B4-BE49-F238E27FC236}">
                <a16:creationId xmlns:a16="http://schemas.microsoft.com/office/drawing/2014/main" id="{8CA54C0B-3307-96E1-8C1E-D896F10BCD6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6491" y="0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>
              <a:buNone/>
            </a:pPr>
            <a:r>
              <a:rPr lang="ru-RU" sz="3200" dirty="0">
                <a:solidFill>
                  <a:schemeClr val="tx2">
                    <a:lumMod val="10000"/>
                  </a:schemeClr>
                </a:solidFill>
                <a:latin typeface="-apple-system"/>
              </a:rPr>
              <a:t>Сценарии для атрибутов качества</a:t>
            </a:r>
            <a:br>
              <a:rPr lang="ru-RU" sz="1600" b="1" i="0" dirty="0">
                <a:solidFill>
                  <a:srgbClr val="F0F6FC"/>
                </a:solidFill>
                <a:effectLst/>
                <a:latin typeface="-apple-system"/>
              </a:rPr>
            </a:br>
            <a:br>
              <a:rPr lang="ru-RU" sz="1600" dirty="0"/>
            </a:br>
            <a:endParaRPr lang="ru-RU" sz="3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0A272A-9AB6-DF58-F0D2-BBA49C43CB03}"/>
              </a:ext>
            </a:extLst>
          </p:cNvPr>
          <p:cNvSpPr txBox="1"/>
          <p:nvPr/>
        </p:nvSpPr>
        <p:spPr>
          <a:xfrm>
            <a:off x="132691" y="954350"/>
            <a:ext cx="823070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ru-RU" sz="1200" b="0" i="0" dirty="0">
                <a:solidFill>
                  <a:schemeClr val="tx2">
                    <a:lumMod val="10000"/>
                  </a:schemeClr>
                </a:solidFill>
                <a:effectLst/>
                <a:latin typeface="-apple-system"/>
              </a:rPr>
              <a:t>QA1: доступность (UC1, UC2, UC3, UC4)</a:t>
            </a:r>
          </a:p>
          <a:p>
            <a:pPr marL="285750" indent="-285750" algn="l">
              <a:buFontTx/>
              <a:buChar char="-"/>
            </a:pPr>
            <a:r>
              <a:rPr lang="ru-RU" sz="1200" b="0" i="0" dirty="0">
                <a:solidFill>
                  <a:schemeClr val="tx2">
                    <a:lumMod val="10000"/>
                  </a:schemeClr>
                </a:solidFill>
                <a:effectLst/>
                <a:latin typeface="-apple-system"/>
              </a:rPr>
              <a:t>Система должна иметь средний уровень доступности. В случае, если система недоступна предусмотреть отправку обращений через </a:t>
            </a:r>
            <a:r>
              <a:rPr lang="ru-RU" sz="1200" b="0" i="0" dirty="0" err="1">
                <a:solidFill>
                  <a:schemeClr val="tx2">
                    <a:lumMod val="10000"/>
                  </a:schemeClr>
                </a:solidFill>
                <a:effectLst/>
                <a:latin typeface="-apple-system"/>
              </a:rPr>
              <a:t>email</a:t>
            </a:r>
            <a:r>
              <a:rPr lang="ru-RU" sz="1200" b="0" i="0" dirty="0">
                <a:solidFill>
                  <a:schemeClr val="tx2">
                    <a:lumMod val="10000"/>
                  </a:schemeClr>
                </a:solidFill>
                <a:effectLst/>
                <a:latin typeface="-apple-system"/>
              </a:rPr>
              <a:t>/мессенджеры, для фиксации обращений- недоступность системы не является критичной, в случае, если сохранится возможность принимать обращения клиентов через альтернативные каналы связи</a:t>
            </a:r>
          </a:p>
          <a:p>
            <a:pPr algn="l"/>
            <a:r>
              <a:rPr lang="ru-RU" sz="1200" b="0" i="0" dirty="0">
                <a:solidFill>
                  <a:schemeClr val="tx2">
                    <a:lumMod val="10000"/>
                  </a:schemeClr>
                </a:solidFill>
                <a:effectLst/>
                <a:latin typeface="-apple-system"/>
              </a:rPr>
              <a:t>QA2: производительность (UC1, UC2, UC3)</a:t>
            </a:r>
          </a:p>
          <a:p>
            <a:pPr marL="285750" indent="-285750" algn="l">
              <a:buFontTx/>
              <a:buChar char="-"/>
            </a:pPr>
            <a:r>
              <a:rPr lang="ru-RU" sz="1200" b="0" i="0" dirty="0">
                <a:solidFill>
                  <a:schemeClr val="tx2">
                    <a:lumMod val="10000"/>
                  </a:schemeClr>
                </a:solidFill>
                <a:effectLst/>
                <a:latin typeface="-apple-system"/>
              </a:rPr>
              <a:t>Реакция системы на обращение клиента,  в пик нагрузки, не должна превышать 3 с </a:t>
            </a:r>
          </a:p>
          <a:p>
            <a:pPr algn="l"/>
            <a:r>
              <a:rPr lang="ru-RU" sz="1200" b="0" i="0" dirty="0">
                <a:solidFill>
                  <a:schemeClr val="tx2">
                    <a:lumMod val="10000"/>
                  </a:schemeClr>
                </a:solidFill>
                <a:effectLst/>
                <a:latin typeface="-apple-system"/>
              </a:rPr>
              <a:t>QA3: масштабируемость (UC1, UC2, UC3, UC4)</a:t>
            </a:r>
          </a:p>
          <a:p>
            <a:pPr marL="285750" indent="-285750" algn="l">
              <a:buFontTx/>
              <a:buChar char="-"/>
            </a:pPr>
            <a:r>
              <a:rPr lang="ru-RU" sz="1200" b="0" i="0" dirty="0">
                <a:solidFill>
                  <a:schemeClr val="tx2">
                    <a:lumMod val="10000"/>
                  </a:schemeClr>
                </a:solidFill>
                <a:effectLst/>
                <a:latin typeface="-apple-system"/>
              </a:rPr>
              <a:t>Максимальное число клиентов в день 5000,</a:t>
            </a:r>
          </a:p>
          <a:p>
            <a:pPr marL="285750" indent="-285750" algn="l">
              <a:buFontTx/>
              <a:buChar char="-"/>
            </a:pPr>
            <a:r>
              <a:rPr lang="ru-RU" sz="1200" b="0" i="0" dirty="0">
                <a:solidFill>
                  <a:schemeClr val="tx2">
                    <a:lumMod val="10000"/>
                  </a:schemeClr>
                </a:solidFill>
                <a:effectLst/>
                <a:latin typeface="-apple-system"/>
              </a:rPr>
              <a:t>максимальное число медсестер  100</a:t>
            </a:r>
          </a:p>
          <a:p>
            <a:pPr marL="285750" indent="-285750" algn="l">
              <a:buFontTx/>
              <a:buChar char="-"/>
            </a:pPr>
            <a:r>
              <a:rPr lang="ru-RU" sz="1200" b="0" i="0" dirty="0">
                <a:solidFill>
                  <a:schemeClr val="tx2">
                    <a:lumMod val="10000"/>
                  </a:schemeClr>
                </a:solidFill>
                <a:effectLst/>
                <a:latin typeface="-apple-system"/>
              </a:rPr>
              <a:t>максимальное число клиник 25</a:t>
            </a:r>
          </a:p>
          <a:p>
            <a:pPr algn="l"/>
            <a:r>
              <a:rPr lang="ru-RU" sz="1200" b="0" i="0" dirty="0">
                <a:solidFill>
                  <a:schemeClr val="tx2">
                    <a:lumMod val="10000"/>
                  </a:schemeClr>
                </a:solidFill>
                <a:effectLst/>
                <a:latin typeface="-apple-system"/>
              </a:rPr>
              <a:t>QA4: отказоустойчивость (UC1, UC2, UC3, UC4)</a:t>
            </a:r>
          </a:p>
          <a:p>
            <a:pPr algn="l"/>
            <a:r>
              <a:rPr lang="ru-RU" sz="1200" b="0" i="0" dirty="0">
                <a:solidFill>
                  <a:schemeClr val="tx2">
                    <a:lumMod val="10000"/>
                  </a:schemeClr>
                </a:solidFill>
                <a:effectLst/>
                <a:latin typeface="-apple-system"/>
              </a:rPr>
              <a:t>-     В случае отказа системы пользователь должен видеть информацию об альтернативных каналах связи, в которых он может оставить обращение- Для медицинской сестры время недоступности системы должно составлять не более 15 минут. Если сервис получения данных в медицинской организации, за которой закреплен клиент недоступен, то и медсестра не должна получить его обращения- Для администрации медицинской организации сервис статистики должен быть доступен 24/7, за исключением заранее обговоренного периода технического обслуживания. QA5: удобство использования (UC2, UC4)- Система должна обеспечивать удобство составления обращения клиентом, как в текстовом, так и в голосовом видеQA6: безопасность (UC1, UC3, UC4)- система хранит персональные данные клиентов, поэтому должна быть защищена от НСД- медсестра, работающая в системе должна быть авторизована, с помощью ЭЦП, т.к. она может нести ответственность за некорректную консультациюQA7: расширяемость (UC1, UC2, UC3, UC4)- число медсестер может расширяться- число клиентов может расширяться- число клиник  может расширяться</a:t>
            </a:r>
          </a:p>
        </p:txBody>
      </p:sp>
    </p:spTree>
    <p:extLst>
      <p:ext uri="{BB962C8B-B14F-4D97-AF65-F5344CB8AC3E}">
        <p14:creationId xmlns:p14="http://schemas.microsoft.com/office/powerpoint/2010/main" val="23009475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>
          <a:extLst>
            <a:ext uri="{FF2B5EF4-FFF2-40B4-BE49-F238E27FC236}">
              <a16:creationId xmlns:a16="http://schemas.microsoft.com/office/drawing/2014/main" id="{1A2144CE-A68C-8B7C-1317-633424B156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1">
            <a:extLst>
              <a:ext uri="{FF2B5EF4-FFF2-40B4-BE49-F238E27FC236}">
                <a16:creationId xmlns:a16="http://schemas.microsoft.com/office/drawing/2014/main" id="{FFC96A01-7A8C-EFE5-910C-C9977A11800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6491" y="0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>
              <a:buNone/>
            </a:pPr>
            <a:r>
              <a:rPr lang="ru-RU" sz="3200" dirty="0">
                <a:solidFill>
                  <a:schemeClr val="tx2">
                    <a:lumMod val="10000"/>
                  </a:schemeClr>
                </a:solidFill>
                <a:latin typeface="-apple-system"/>
              </a:rPr>
              <a:t>Сценарии для атрибутов качества</a:t>
            </a:r>
            <a:br>
              <a:rPr lang="ru-RU" sz="1600" b="1" i="0" dirty="0">
                <a:solidFill>
                  <a:srgbClr val="F0F6FC"/>
                </a:solidFill>
                <a:effectLst/>
                <a:latin typeface="-apple-system"/>
              </a:rPr>
            </a:br>
            <a:br>
              <a:rPr lang="ru-RU" sz="1600" dirty="0"/>
            </a:br>
            <a:endParaRPr lang="ru-RU" sz="3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13CDCE-1BDB-26DF-7949-3CE64BB4B0FA}"/>
              </a:ext>
            </a:extLst>
          </p:cNvPr>
          <p:cNvSpPr txBox="1"/>
          <p:nvPr/>
        </p:nvSpPr>
        <p:spPr>
          <a:xfrm>
            <a:off x="56491" y="636850"/>
            <a:ext cx="8230700" cy="41857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b="0" i="0" dirty="0">
                <a:solidFill>
                  <a:schemeClr val="tx2">
                    <a:lumMod val="10000"/>
                  </a:schemeClr>
                </a:solidFill>
                <a:effectLst/>
                <a:latin typeface="-apple-system"/>
              </a:rPr>
              <a:t>QA4: отказоустойчивость (UC1, UC2, UC3, UC4)</a:t>
            </a:r>
          </a:p>
          <a:p>
            <a:pPr marL="285750" indent="-285750" algn="l">
              <a:buFontTx/>
              <a:buChar char="-"/>
            </a:pPr>
            <a:r>
              <a:rPr lang="ru-RU" b="0" i="0" dirty="0">
                <a:solidFill>
                  <a:schemeClr val="tx2">
                    <a:lumMod val="10000"/>
                  </a:schemeClr>
                </a:solidFill>
                <a:effectLst/>
                <a:latin typeface="-apple-system"/>
              </a:rPr>
              <a:t>В случае отказа системы пользователь должен видеть информацию об альтернативных каналах связи, в которых он может оставить обращение</a:t>
            </a:r>
          </a:p>
          <a:p>
            <a:pPr marL="285750" indent="-285750" algn="l">
              <a:buFontTx/>
              <a:buChar char="-"/>
            </a:pPr>
            <a:r>
              <a:rPr lang="ru-RU" b="0" i="0" dirty="0">
                <a:solidFill>
                  <a:schemeClr val="tx2">
                    <a:lumMod val="10000"/>
                  </a:schemeClr>
                </a:solidFill>
                <a:effectLst/>
                <a:latin typeface="-apple-system"/>
              </a:rPr>
              <a:t>Для медицинской сестры время недоступности системы должно составлять не более 15 минут. Если сервис получения данных в медицинской организации, за которой закреплен клиент недоступен, то и медсестра не должна получить его обращения</a:t>
            </a:r>
          </a:p>
          <a:p>
            <a:pPr marL="285750" indent="-285750" algn="l">
              <a:buFontTx/>
              <a:buChar char="-"/>
            </a:pPr>
            <a:r>
              <a:rPr lang="ru-RU" b="0" i="0" dirty="0">
                <a:solidFill>
                  <a:schemeClr val="tx2">
                    <a:lumMod val="10000"/>
                  </a:schemeClr>
                </a:solidFill>
                <a:effectLst/>
                <a:latin typeface="-apple-system"/>
              </a:rPr>
              <a:t>Для администрации медицинской организации сервис статистики должен быть доступен 24/7, за исключением заранее обговоренного периода технического обслуживания. </a:t>
            </a:r>
          </a:p>
          <a:p>
            <a:pPr algn="l"/>
            <a:r>
              <a:rPr lang="ru-RU" b="0" i="0" dirty="0">
                <a:solidFill>
                  <a:schemeClr val="tx2">
                    <a:lumMod val="10000"/>
                  </a:schemeClr>
                </a:solidFill>
                <a:effectLst/>
                <a:latin typeface="-apple-system"/>
              </a:rPr>
              <a:t>QA5: удобство использования (UC2, UC4)</a:t>
            </a:r>
          </a:p>
          <a:p>
            <a:pPr algn="l"/>
            <a:r>
              <a:rPr lang="ru-RU" dirty="0">
                <a:solidFill>
                  <a:schemeClr val="tx2">
                    <a:lumMod val="10000"/>
                  </a:schemeClr>
                </a:solidFill>
                <a:latin typeface="-apple-system"/>
              </a:rPr>
              <a:t> </a:t>
            </a:r>
            <a:r>
              <a:rPr lang="ru-RU" b="0" i="0" dirty="0">
                <a:solidFill>
                  <a:schemeClr val="tx2">
                    <a:lumMod val="10000"/>
                  </a:schemeClr>
                </a:solidFill>
                <a:effectLst/>
                <a:latin typeface="-apple-system"/>
              </a:rPr>
              <a:t>-     Система должна обеспечивать удобство составления обращения клиентом, как в текстовом, так и в        голосовом виде</a:t>
            </a:r>
          </a:p>
          <a:p>
            <a:pPr algn="l"/>
            <a:r>
              <a:rPr lang="ru-RU" b="0" i="0" dirty="0">
                <a:solidFill>
                  <a:schemeClr val="tx2">
                    <a:lumMod val="10000"/>
                  </a:schemeClr>
                </a:solidFill>
                <a:effectLst/>
                <a:latin typeface="-apple-system"/>
              </a:rPr>
              <a:t>QA6: безопасность (UC1, UC3, UC4)</a:t>
            </a:r>
          </a:p>
          <a:p>
            <a:pPr marL="285750" indent="-285750" algn="l">
              <a:buFontTx/>
              <a:buChar char="-"/>
            </a:pPr>
            <a:r>
              <a:rPr lang="ru-RU" b="0" i="0" dirty="0">
                <a:solidFill>
                  <a:schemeClr val="tx2">
                    <a:lumMod val="10000"/>
                  </a:schemeClr>
                </a:solidFill>
                <a:effectLst/>
                <a:latin typeface="-apple-system"/>
              </a:rPr>
              <a:t>Система хранит персональные данные клиентов, поэтому должна быть защищена от НСД- медсестра, работающая в системе должна быть авторизована, с помощью ЭЦП, т.к. она может нести ответственность за некорректную консультацию</a:t>
            </a:r>
          </a:p>
          <a:p>
            <a:pPr algn="l"/>
            <a:r>
              <a:rPr lang="ru-RU" b="0" i="0" dirty="0">
                <a:solidFill>
                  <a:schemeClr val="tx2">
                    <a:lumMod val="10000"/>
                  </a:schemeClr>
                </a:solidFill>
                <a:effectLst/>
                <a:latin typeface="-apple-system"/>
              </a:rPr>
              <a:t>QA7: расширяемость (UC1, UC2, UC3, UC4)</a:t>
            </a:r>
          </a:p>
          <a:p>
            <a:pPr marL="285750" indent="-285750" algn="l">
              <a:buFontTx/>
              <a:buChar char="-"/>
            </a:pPr>
            <a:r>
              <a:rPr lang="ru-RU" b="0" i="0" dirty="0">
                <a:solidFill>
                  <a:schemeClr val="tx2">
                    <a:lumMod val="10000"/>
                  </a:schemeClr>
                </a:solidFill>
                <a:effectLst/>
                <a:latin typeface="-apple-system"/>
              </a:rPr>
              <a:t>Число медсестер может расширяться</a:t>
            </a:r>
          </a:p>
          <a:p>
            <a:pPr marL="285750" indent="-285750" algn="l">
              <a:buFontTx/>
              <a:buChar char="-"/>
            </a:pPr>
            <a:r>
              <a:rPr lang="ru-RU" dirty="0">
                <a:solidFill>
                  <a:schemeClr val="tx2">
                    <a:lumMod val="10000"/>
                  </a:schemeClr>
                </a:solidFill>
                <a:latin typeface="-apple-system"/>
              </a:rPr>
              <a:t>Ч</a:t>
            </a:r>
            <a:r>
              <a:rPr lang="ru-RU" b="0" i="0" dirty="0">
                <a:solidFill>
                  <a:schemeClr val="tx2">
                    <a:lumMod val="10000"/>
                  </a:schemeClr>
                </a:solidFill>
                <a:effectLst/>
                <a:latin typeface="-apple-system"/>
              </a:rPr>
              <a:t>исло клиентов может расширяться</a:t>
            </a:r>
          </a:p>
          <a:p>
            <a:pPr marL="285750" indent="-285750" algn="l">
              <a:buFontTx/>
              <a:buChar char="-"/>
            </a:pPr>
            <a:r>
              <a:rPr lang="ru-RU" b="0" i="0" dirty="0">
                <a:solidFill>
                  <a:schemeClr val="tx2">
                    <a:lumMod val="10000"/>
                  </a:schemeClr>
                </a:solidFill>
                <a:effectLst/>
                <a:latin typeface="-apple-system"/>
              </a:rPr>
              <a:t>Число клиник  может расширяться</a:t>
            </a:r>
          </a:p>
        </p:txBody>
      </p:sp>
    </p:spTree>
    <p:extLst>
      <p:ext uri="{BB962C8B-B14F-4D97-AF65-F5344CB8AC3E}">
        <p14:creationId xmlns:p14="http://schemas.microsoft.com/office/powerpoint/2010/main" val="16304517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>
          <a:extLst>
            <a:ext uri="{FF2B5EF4-FFF2-40B4-BE49-F238E27FC236}">
              <a16:creationId xmlns:a16="http://schemas.microsoft.com/office/drawing/2014/main" id="{176BA7FC-9C36-C754-10D0-C501F80DCE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1">
            <a:extLst>
              <a:ext uri="{FF2B5EF4-FFF2-40B4-BE49-F238E27FC236}">
                <a16:creationId xmlns:a16="http://schemas.microsoft.com/office/drawing/2014/main" id="{92FFE945-5B6F-A888-BE25-33F4AF654BA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6491" y="0"/>
            <a:ext cx="8520600" cy="16446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>
              <a:buNone/>
            </a:pPr>
            <a:r>
              <a:rPr lang="ru-RU" sz="3200" dirty="0">
                <a:solidFill>
                  <a:schemeClr val="tx2">
                    <a:lumMod val="10000"/>
                  </a:schemeClr>
                </a:solidFill>
                <a:latin typeface="-apple-system"/>
              </a:rPr>
              <a:t>ADR: Использование чатов для регистрации обращений, в случае недоступности платформы</a:t>
            </a:r>
            <a:br>
              <a:rPr lang="ru-RU" sz="1600" b="1" i="0" dirty="0">
                <a:solidFill>
                  <a:srgbClr val="F0F6FC"/>
                </a:solidFill>
                <a:effectLst/>
                <a:latin typeface="-apple-system"/>
              </a:rPr>
            </a:br>
            <a:br>
              <a:rPr lang="ru-RU" sz="1600" b="1" i="0" dirty="0">
                <a:solidFill>
                  <a:srgbClr val="F0F6FC"/>
                </a:solidFill>
                <a:effectLst/>
                <a:latin typeface="-apple-system"/>
              </a:rPr>
            </a:br>
            <a:r>
              <a:rPr lang="ru-RU" sz="1600" b="1" i="0" dirty="0">
                <a:solidFill>
                  <a:schemeClr val="tx2">
                    <a:lumMod val="10000"/>
                  </a:schemeClr>
                </a:solidFill>
                <a:effectLst/>
                <a:latin typeface="-apple-system"/>
              </a:rPr>
              <a:t>Контекст:</a:t>
            </a:r>
            <a:br>
              <a:rPr lang="ru-RU" sz="1600" b="1" i="0" dirty="0">
                <a:solidFill>
                  <a:schemeClr val="tx2">
                    <a:lumMod val="10000"/>
                  </a:schemeClr>
                </a:solidFill>
                <a:effectLst/>
                <a:latin typeface="-apple-system"/>
              </a:rPr>
            </a:br>
            <a:br>
              <a:rPr lang="ru-RU" sz="1600" dirty="0"/>
            </a:br>
            <a:r>
              <a:rPr lang="ru-RU" sz="1400" b="0" dirty="0"/>
              <a:t>При проработке требований возник вопрос, какой сценарий должен быть реализован для регистрации обращений пользователей в случае отказа системы. Поскольку консультации необязательно должны оказываться в режиме онлайн, одной из целей проекта является экономия денег на инфраструктуре</a:t>
            </a:r>
            <a:br>
              <a:rPr lang="ru-RU" sz="1400" b="0" dirty="0"/>
            </a:br>
            <a:br>
              <a:rPr lang="ru-RU" sz="1400" b="0" dirty="0"/>
            </a:br>
            <a:r>
              <a:rPr lang="ru-RU" sz="1400" dirty="0"/>
              <a:t>Принятое решение: </a:t>
            </a:r>
            <a:br>
              <a:rPr lang="ru-RU" sz="1400" dirty="0"/>
            </a:br>
            <a:br>
              <a:rPr lang="ru-RU" sz="1400" dirty="0"/>
            </a:br>
            <a:r>
              <a:rPr lang="ru-RU" sz="1400" b="0" dirty="0"/>
              <a:t>Принято решение реализовать чат для пользовательских обращений, в котором пользователь сможет отправить обращение, в случае недоступности системы. На момент анализа требований подобные чаты уже используются, для ранее реализованных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31785331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>
            <a:alphaModFix/>
          </a:blip>
          <a:stretch>
            <a:fillRect/>
          </a:stretch>
        </a:blipFill>
        <a:effectLst/>
      </p:bgPr>
    </p:bg>
    <p:spTree>
      <p:nvGrpSpPr>
        <p:cNvPr id="1" name="Shape 203">
          <a:extLst>
            <a:ext uri="{FF2B5EF4-FFF2-40B4-BE49-F238E27FC236}">
              <a16:creationId xmlns:a16="http://schemas.microsoft.com/office/drawing/2014/main" id="{68450B0D-AE47-8888-66BD-7B1D737DE1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04;p41">
            <a:extLst>
              <a:ext uri="{FF2B5EF4-FFF2-40B4-BE49-F238E27FC236}">
                <a16:creationId xmlns:a16="http://schemas.microsoft.com/office/drawing/2014/main" id="{02F8195E-B6F0-10B6-F6C6-2D5EAD9997F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0150" y="5767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sz="3200" dirty="0">
                <a:solidFill>
                  <a:schemeClr val="tx2">
                    <a:lumMod val="10000"/>
                  </a:schemeClr>
                </a:solidFill>
                <a:latin typeface="-apple-system"/>
              </a:rPr>
              <a:t>Выбранное решение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2BFA78-919F-8C41-BCC3-5869C41C5DA3}"/>
              </a:ext>
            </a:extLst>
          </p:cNvPr>
          <p:cNvSpPr txBox="1"/>
          <p:nvPr/>
        </p:nvSpPr>
        <p:spPr>
          <a:xfrm>
            <a:off x="255100" y="605624"/>
            <a:ext cx="823070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/>
              <a:buNone/>
            </a:pPr>
            <a:endParaRPr lang="ru-RU" dirty="0">
              <a:solidFill>
                <a:schemeClr val="tx2">
                  <a:lumMod val="10000"/>
                </a:schemeClr>
              </a:solidFill>
              <a:latin typeface="-apple-system"/>
            </a:endParaRPr>
          </a:p>
          <a:p>
            <a:pPr>
              <a:buFont typeface="Arial"/>
              <a:buNone/>
            </a:pPr>
            <a:r>
              <a:rPr lang="ru-RU" dirty="0">
                <a:solidFill>
                  <a:schemeClr val="tx2">
                    <a:lumMod val="10000"/>
                  </a:schemeClr>
                </a:solidFill>
                <a:latin typeface="-apple-system"/>
              </a:rPr>
              <a:t>Разрабатываемая система будет представлять собой решение, способное интегрироваться с уже существующими медицинскими информационными системами, а также каналами связи, такими, как </a:t>
            </a:r>
            <a:r>
              <a:rPr lang="en-US" dirty="0" err="1">
                <a:solidFill>
                  <a:schemeClr val="tx2">
                    <a:lumMod val="10000"/>
                  </a:schemeClr>
                </a:solidFill>
                <a:latin typeface="-apple-system"/>
              </a:rPr>
              <a:t>tg</a:t>
            </a:r>
            <a:r>
              <a:rPr lang="en-US" dirty="0">
                <a:solidFill>
                  <a:schemeClr val="tx2">
                    <a:lumMod val="10000"/>
                  </a:schemeClr>
                </a:solidFill>
                <a:latin typeface="-apple-system"/>
              </a:rPr>
              <a:t> </a:t>
            </a:r>
            <a:r>
              <a:rPr lang="ru-RU" dirty="0">
                <a:solidFill>
                  <a:schemeClr val="tx2">
                    <a:lumMod val="10000"/>
                  </a:schemeClr>
                </a:solidFill>
                <a:latin typeface="-apple-system"/>
              </a:rPr>
              <a:t>и почта. Предполагается возможность использования решения, как </a:t>
            </a:r>
            <a:r>
              <a:rPr lang="en-US" dirty="0">
                <a:solidFill>
                  <a:schemeClr val="tx2">
                    <a:lumMod val="10000"/>
                  </a:schemeClr>
                </a:solidFill>
                <a:latin typeface="-apple-system"/>
              </a:rPr>
              <a:t>SaaS, </a:t>
            </a:r>
            <a:r>
              <a:rPr lang="ru-RU" dirty="0">
                <a:solidFill>
                  <a:schemeClr val="tx2">
                    <a:lumMod val="10000"/>
                  </a:schemeClr>
                </a:solidFill>
                <a:latin typeface="-apple-system"/>
              </a:rPr>
              <a:t>так и </a:t>
            </a:r>
            <a:r>
              <a:rPr lang="en-US" dirty="0">
                <a:solidFill>
                  <a:schemeClr val="tx2">
                    <a:lumMod val="10000"/>
                  </a:schemeClr>
                </a:solidFill>
                <a:latin typeface="-apple-system"/>
              </a:rPr>
              <a:t>Standalone.</a:t>
            </a:r>
          </a:p>
          <a:p>
            <a:pPr>
              <a:buFont typeface="Arial"/>
              <a:buNone/>
            </a:pPr>
            <a:r>
              <a:rPr lang="ru-RU" dirty="0">
                <a:solidFill>
                  <a:schemeClr val="tx2">
                    <a:lumMod val="10000"/>
                  </a:schemeClr>
                </a:solidFill>
                <a:latin typeface="-apple-system"/>
              </a:rPr>
              <a:t>Такой подход позволит извлечь максимальную прибыль от продаж лицензий и привлечь новых инвесторов.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49FE3A47-63CF-0192-7DBA-38877C0728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9787" y="1975371"/>
            <a:ext cx="6145213" cy="3110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062304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>
            <a:alphaModFix/>
          </a:blip>
          <a:stretch>
            <a:fillRect/>
          </a:stretch>
        </a:blipFill>
        <a:effectLst/>
      </p:bgPr>
    </p:bg>
    <p:spTree>
      <p:nvGrpSpPr>
        <p:cNvPr id="1" name="Shape 203">
          <a:extLst>
            <a:ext uri="{FF2B5EF4-FFF2-40B4-BE49-F238E27FC236}">
              <a16:creationId xmlns:a16="http://schemas.microsoft.com/office/drawing/2014/main" id="{95FE2CD1-ABA0-A610-3EA8-933D2294F4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04;p41">
            <a:extLst>
              <a:ext uri="{FF2B5EF4-FFF2-40B4-BE49-F238E27FC236}">
                <a16:creationId xmlns:a16="http://schemas.microsoft.com/office/drawing/2014/main" id="{74724536-B0F3-8B4E-BA60-8A95ADEF4CA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0150" y="5767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sz="3200" dirty="0">
                <a:solidFill>
                  <a:schemeClr val="tx2">
                    <a:lumMod val="10000"/>
                  </a:schemeClr>
                </a:solidFill>
                <a:latin typeface="-apple-system"/>
              </a:rPr>
              <a:t>Функциональная декомпозиция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8FFBBD1-9A1D-1509-29E9-CDA014BF74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00" y="1495022"/>
            <a:ext cx="4389764" cy="2681826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CD3D516-D8BE-F61F-6047-5E204153E0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19587" y="1600065"/>
            <a:ext cx="4119563" cy="2933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299067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>
            <a:alphaModFix/>
          </a:blip>
          <a:stretch>
            <a:fillRect/>
          </a:stretch>
        </a:blipFill>
        <a:effectLst/>
      </p:bgPr>
    </p:bg>
    <p:spTree>
      <p:nvGrpSpPr>
        <p:cNvPr id="1" name="Shape 203">
          <a:extLst>
            <a:ext uri="{FF2B5EF4-FFF2-40B4-BE49-F238E27FC236}">
              <a16:creationId xmlns:a16="http://schemas.microsoft.com/office/drawing/2014/main" id="{28C66EC9-A22E-393F-337D-73EEAA3361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04;p41">
            <a:extLst>
              <a:ext uri="{FF2B5EF4-FFF2-40B4-BE49-F238E27FC236}">
                <a16:creationId xmlns:a16="http://schemas.microsoft.com/office/drawing/2014/main" id="{FCE9B35F-A1E3-DE31-7D43-43A65D8CF61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0150" y="5767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sz="3200" dirty="0">
                <a:solidFill>
                  <a:schemeClr val="tx2">
                    <a:lumMod val="10000"/>
                  </a:schemeClr>
                </a:solidFill>
                <a:latin typeface="-apple-system"/>
              </a:rPr>
              <a:t>Диаграмма контейнеров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7A675E2-73E7-1376-8EC1-E2A8683F23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838" y="876300"/>
            <a:ext cx="8162925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4043479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>
            <a:alphaModFix/>
          </a:blip>
          <a:stretch>
            <a:fillRect/>
          </a:stretch>
        </a:blipFill>
        <a:effectLst/>
      </p:bgPr>
    </p:bg>
    <p:spTree>
      <p:nvGrpSpPr>
        <p:cNvPr id="1" name="Shape 203">
          <a:extLst>
            <a:ext uri="{FF2B5EF4-FFF2-40B4-BE49-F238E27FC236}">
              <a16:creationId xmlns:a16="http://schemas.microsoft.com/office/drawing/2014/main" id="{3123B93E-5706-CAA6-28C9-E58480B808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04;p41">
            <a:extLst>
              <a:ext uri="{FF2B5EF4-FFF2-40B4-BE49-F238E27FC236}">
                <a16:creationId xmlns:a16="http://schemas.microsoft.com/office/drawing/2014/main" id="{2198BFB9-9D49-7595-4BF1-C0E19099A4C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0150" y="5767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sz="3200" dirty="0">
                <a:solidFill>
                  <a:schemeClr val="tx2">
                    <a:lumMod val="10000"/>
                  </a:schemeClr>
                </a:solidFill>
                <a:latin typeface="-apple-system"/>
              </a:rPr>
              <a:t>Схема развертывания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497347D-0B1F-2A07-4262-5ACC05121F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5031" y="57674"/>
            <a:ext cx="529823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018409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42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400" dirty="0"/>
              <a:t>Выводы</a:t>
            </a:r>
            <a:endParaRPr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DB693C6-3C39-A3C1-4C66-D8507F1AC514}"/>
              </a:ext>
            </a:extLst>
          </p:cNvPr>
          <p:cNvSpPr txBox="1"/>
          <p:nvPr/>
        </p:nvSpPr>
        <p:spPr>
          <a:xfrm>
            <a:off x="0" y="878674"/>
            <a:ext cx="8230700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endParaRPr lang="ru-RU" b="0" i="0" dirty="0">
              <a:solidFill>
                <a:schemeClr val="tx2">
                  <a:lumMod val="10000"/>
                </a:schemeClr>
              </a:solidFill>
              <a:effectLst/>
              <a:latin typeface="-apple-system"/>
            </a:endParaRPr>
          </a:p>
          <a:p>
            <a:pPr marL="342900" indent="-342900" algn="l">
              <a:buAutoNum type="arabicPeriod"/>
            </a:pPr>
            <a:r>
              <a:rPr lang="ru-RU" b="0" i="0" dirty="0">
                <a:solidFill>
                  <a:schemeClr val="tx2">
                    <a:lumMod val="10000"/>
                  </a:schemeClr>
                </a:solidFill>
                <a:effectLst/>
                <a:latin typeface="-apple-system"/>
              </a:rPr>
              <a:t>В ходе проектной работы удалось сформировать архитектурное решение из исходных вводных</a:t>
            </a:r>
          </a:p>
          <a:p>
            <a:pPr marL="342900" indent="-342900" algn="l">
              <a:buAutoNum type="arabicPeriod"/>
            </a:pPr>
            <a:r>
              <a:rPr lang="ru-RU" b="0" i="0" dirty="0">
                <a:solidFill>
                  <a:schemeClr val="tx2">
                    <a:lumMod val="10000"/>
                  </a:schemeClr>
                </a:solidFill>
                <a:effectLst/>
                <a:latin typeface="-apple-system"/>
              </a:rPr>
              <a:t>В целом, архитектурная декомпозиция проблем не вызвала. Сложный этап разработки  АР – выявление ограничений, т.к. реальный бизнес-заказчик отсутствует и уточняющие вопросы по ограничениям задавать некому</a:t>
            </a:r>
          </a:p>
          <a:p>
            <a:pPr marL="342900" indent="-342900" algn="l">
              <a:buAutoNum type="arabicPeriod"/>
            </a:pPr>
            <a:r>
              <a:rPr lang="ru-RU" dirty="0">
                <a:solidFill>
                  <a:schemeClr val="tx2">
                    <a:lumMod val="10000"/>
                  </a:schemeClr>
                </a:solidFill>
                <a:latin typeface="-apple-system"/>
              </a:rPr>
              <a:t>Разработка проекта с выполнениями всех ДЗ отняла порядка одной недели</a:t>
            </a:r>
          </a:p>
          <a:p>
            <a:pPr marL="342900" indent="-342900" algn="l">
              <a:buAutoNum type="arabicPeriod"/>
            </a:pPr>
            <a:r>
              <a:rPr lang="ru-RU" dirty="0">
                <a:solidFill>
                  <a:schemeClr val="tx2">
                    <a:lumMod val="10000"/>
                  </a:schemeClr>
                </a:solidFill>
                <a:latin typeface="-apple-system"/>
              </a:rPr>
              <a:t>Считаю, что решение ката было полезным, т.к. подсветило пробелы в знаниях, которые на текущем месте работы компенсировались консультациями со смежными подразделениями</a:t>
            </a:r>
          </a:p>
          <a:p>
            <a:pPr marL="342900" indent="-342900" algn="l">
              <a:buAutoNum type="arabicPeriod"/>
            </a:pPr>
            <a:r>
              <a:rPr lang="ru-RU" b="0" i="0" dirty="0">
                <a:solidFill>
                  <a:schemeClr val="tx2">
                    <a:lumMod val="10000"/>
                  </a:schemeClr>
                </a:solidFill>
                <a:effectLst/>
                <a:latin typeface="-apple-system"/>
              </a:rPr>
              <a:t>Вопросов по проект</a:t>
            </a:r>
            <a:r>
              <a:rPr lang="ru-RU" dirty="0">
                <a:solidFill>
                  <a:schemeClr val="tx2">
                    <a:lumMod val="10000"/>
                  </a:schemeClr>
                </a:solidFill>
                <a:latin typeface="-apple-system"/>
              </a:rPr>
              <a:t>у не осталось, но можно достаточно долго дорабатывать разработанное АР, добавляя новые вводные и ограничения</a:t>
            </a:r>
          </a:p>
          <a:p>
            <a:pPr marL="342900" indent="-342900" algn="l">
              <a:buAutoNum type="arabicPeriod"/>
            </a:pPr>
            <a:r>
              <a:rPr lang="ru-RU" dirty="0">
                <a:solidFill>
                  <a:schemeClr val="tx2">
                    <a:lumMod val="10000"/>
                  </a:schemeClr>
                </a:solidFill>
                <a:latin typeface="-apple-system"/>
              </a:rPr>
              <a:t>Основной открытый вопрос по проекту, эта схема развертывания, т.к. в реальных условиях, обычно, уже есть некая инфраструктура, которую предполагается пере использовать, поэтому приведенная мной схема развертывания является достаточно спорной</a:t>
            </a:r>
          </a:p>
          <a:p>
            <a:pPr marL="342900" indent="-342900" algn="l">
              <a:buAutoNum type="arabicPeriod"/>
            </a:pPr>
            <a:r>
              <a:rPr lang="ru-RU" dirty="0">
                <a:solidFill>
                  <a:schemeClr val="tx2">
                    <a:lumMod val="10000"/>
                  </a:schemeClr>
                </a:solidFill>
                <a:latin typeface="-apple-system"/>
              </a:rPr>
              <a:t>Далее планирую более подробно изучить области применения, изученных в ходе курса архитектурных паттернов</a:t>
            </a:r>
          </a:p>
          <a:p>
            <a:pPr marL="342900" indent="-342900" algn="l">
              <a:buAutoNum type="arabicPeriod"/>
            </a:pPr>
            <a:endParaRPr lang="ru-RU" b="0" i="0" dirty="0">
              <a:solidFill>
                <a:schemeClr val="tx2">
                  <a:lumMod val="10000"/>
                </a:schemeClr>
              </a:solidFill>
              <a:effectLst/>
              <a:latin typeface="-apple-system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6"/>
          <p:cNvSpPr txBox="1">
            <a:spLocks noGrp="1"/>
          </p:cNvSpPr>
          <p:nvPr>
            <p:ph type="title"/>
          </p:nvPr>
        </p:nvSpPr>
        <p:spPr>
          <a:xfrm>
            <a:off x="744125" y="1415974"/>
            <a:ext cx="7935300" cy="141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4000">
                <a:solidFill>
                  <a:schemeClr val="dk1"/>
                </a:solidFill>
              </a:rPr>
              <a:t>Меня хорошо видно</a:t>
            </a:r>
            <a:endParaRPr sz="4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>
                <a:solidFill>
                  <a:schemeClr val="dk1"/>
                </a:solidFill>
              </a:rPr>
              <a:t>&amp; слышно?</a:t>
            </a:r>
            <a:endParaRPr sz="4000">
              <a:solidFill>
                <a:schemeClr val="dk1"/>
              </a:solidFill>
            </a:endParaRPr>
          </a:p>
        </p:txBody>
      </p:sp>
      <p:pic>
        <p:nvPicPr>
          <p:cNvPr id="157" name="Google Shape;15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4062" y="3841075"/>
            <a:ext cx="545712" cy="5457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5575" y="3890890"/>
            <a:ext cx="537262" cy="5372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21602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43"/>
          <p:cNvSpPr txBox="1"/>
          <p:nvPr/>
        </p:nvSpPr>
        <p:spPr>
          <a:xfrm>
            <a:off x="387050" y="1844625"/>
            <a:ext cx="75843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Вопросы и рекомендации</a:t>
            </a:r>
            <a:endParaRPr sz="45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3" name="Google Shape;223;p43"/>
          <p:cNvSpPr txBox="1"/>
          <p:nvPr/>
        </p:nvSpPr>
        <p:spPr>
          <a:xfrm>
            <a:off x="1214696" y="3061975"/>
            <a:ext cx="19275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есть вопросы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4" name="Google Shape;224;p43"/>
          <p:cNvSpPr txBox="1"/>
          <p:nvPr/>
        </p:nvSpPr>
        <p:spPr>
          <a:xfrm>
            <a:off x="4934996" y="3061975"/>
            <a:ext cx="2145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вопросов нет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5" name="Google Shape;225;p43"/>
          <p:cNvSpPr txBox="1"/>
          <p:nvPr/>
        </p:nvSpPr>
        <p:spPr>
          <a:xfrm>
            <a:off x="723000" y="2846425"/>
            <a:ext cx="4917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+</a:t>
            </a:r>
            <a:endParaRPr sz="4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6" name="Google Shape;226;p43"/>
          <p:cNvSpPr txBox="1"/>
          <p:nvPr/>
        </p:nvSpPr>
        <p:spPr>
          <a:xfrm>
            <a:off x="4443300" y="2846425"/>
            <a:ext cx="4917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– </a:t>
            </a:r>
            <a:endParaRPr sz="4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21602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44"/>
          <p:cNvSpPr txBox="1">
            <a:spLocks noGrp="1"/>
          </p:cNvSpPr>
          <p:nvPr>
            <p:ph type="title" idx="4294967295"/>
          </p:nvPr>
        </p:nvSpPr>
        <p:spPr>
          <a:xfrm>
            <a:off x="629000" y="1932525"/>
            <a:ext cx="7295100" cy="195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5000">
                <a:solidFill>
                  <a:schemeClr val="lt1"/>
                </a:solidFill>
              </a:rPr>
              <a:t>Спасибо за внимание!</a:t>
            </a:r>
            <a:endParaRPr sz="5000">
              <a:solidFill>
                <a:schemeClr val="lt1"/>
              </a:solidFill>
            </a:endParaRPr>
          </a:p>
        </p:txBody>
      </p:sp>
      <p:pic>
        <p:nvPicPr>
          <p:cNvPr id="236" name="Google Shape;236;p44" title="marker-graduating-cap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27300" y="231871"/>
            <a:ext cx="2270875" cy="304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45" title="ролик_об_отусе_blue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18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7"/>
          <p:cNvSpPr txBox="1">
            <a:spLocks noGrp="1"/>
          </p:cNvSpPr>
          <p:nvPr>
            <p:ph type="title"/>
          </p:nvPr>
        </p:nvSpPr>
        <p:spPr>
          <a:xfrm>
            <a:off x="500550" y="313624"/>
            <a:ext cx="8520600" cy="184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000" dirty="0"/>
              <a:t>Защита проекта</a:t>
            </a:r>
            <a:endParaRPr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000" dirty="0"/>
              <a:t>Тема: </a:t>
            </a:r>
            <a:endParaRPr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5" name="Google Shape;165;p37"/>
          <p:cNvSpPr txBox="1"/>
          <p:nvPr/>
        </p:nvSpPr>
        <p:spPr>
          <a:xfrm>
            <a:off x="3759775" y="1561701"/>
            <a:ext cx="3701700" cy="3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300" b="1" dirty="0">
                <a:solidFill>
                  <a:srgbClr val="3F299A"/>
                </a:solidFill>
                <a:latin typeface="Roboto"/>
                <a:ea typeface="Roboto"/>
                <a:cs typeface="Roboto"/>
                <a:sym typeface="Roboto"/>
              </a:rPr>
              <a:t>Якубин Виталий </a:t>
            </a:r>
            <a:endParaRPr sz="2300" b="1" dirty="0">
              <a:solidFill>
                <a:srgbClr val="3F299A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6" name="Google Shape;166;p37"/>
          <p:cNvSpPr txBox="1"/>
          <p:nvPr/>
        </p:nvSpPr>
        <p:spPr>
          <a:xfrm>
            <a:off x="3759775" y="2085726"/>
            <a:ext cx="3193200" cy="664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dirty="0">
                <a:latin typeface="Roboto Medium"/>
                <a:ea typeface="Roboto Medium"/>
                <a:cs typeface="Roboto Medium"/>
                <a:sym typeface="Roboto Medium"/>
              </a:rPr>
              <a:t>Лид аналитики - архитектор в компании </a:t>
            </a:r>
            <a:r>
              <a:rPr lang="en-US" sz="1300" dirty="0">
                <a:latin typeface="Roboto Medium"/>
                <a:ea typeface="Roboto Medium"/>
                <a:cs typeface="Roboto Medium"/>
                <a:sym typeface="Roboto Medium"/>
              </a:rPr>
              <a:t>ITQ Group</a:t>
            </a:r>
            <a:endParaRPr sz="1300" dirty="0">
              <a:solidFill>
                <a:srgbClr val="0000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75FD48B-66F1-9E89-BF13-AFC35313F0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012" y="1773029"/>
            <a:ext cx="2295176" cy="229517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8"/>
          <p:cNvSpPr txBox="1">
            <a:spLocks noGrp="1"/>
          </p:cNvSpPr>
          <p:nvPr>
            <p:ph type="title"/>
          </p:nvPr>
        </p:nvSpPr>
        <p:spPr>
          <a:xfrm>
            <a:off x="538550" y="348974"/>
            <a:ext cx="8520600" cy="6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План защиты</a:t>
            </a:r>
            <a:endParaRPr/>
          </a:p>
        </p:txBody>
      </p:sp>
      <p:sp>
        <p:nvSpPr>
          <p:cNvPr id="172" name="Google Shape;172;p38"/>
          <p:cNvSpPr/>
          <p:nvPr/>
        </p:nvSpPr>
        <p:spPr>
          <a:xfrm>
            <a:off x="1620725" y="1218252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Цель и задачи проекта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3" name="Google Shape;173;p38"/>
          <p:cNvSpPr/>
          <p:nvPr/>
        </p:nvSpPr>
        <p:spPr>
          <a:xfrm>
            <a:off x="1620725" y="1798442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Какие технологии использовались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4" name="Google Shape;174;p38"/>
          <p:cNvSpPr/>
          <p:nvPr/>
        </p:nvSpPr>
        <p:spPr>
          <a:xfrm>
            <a:off x="1620725" y="2378626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Что получилось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5" name="Google Shape;175;p38"/>
          <p:cNvSpPr/>
          <p:nvPr/>
        </p:nvSpPr>
        <p:spPr>
          <a:xfrm>
            <a:off x="1620725" y="2973175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Выводы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76" name="Google Shape;176;p38"/>
          <p:cNvCxnSpPr>
            <a:stCxn id="172" idx="1"/>
            <a:endCxn id="173" idx="1"/>
          </p:cNvCxnSpPr>
          <p:nvPr/>
        </p:nvCxnSpPr>
        <p:spPr>
          <a:xfrm>
            <a:off x="1620725" y="1406352"/>
            <a:ext cx="600" cy="5802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77" name="Google Shape;177;p38"/>
          <p:cNvCxnSpPr>
            <a:stCxn id="173" idx="1"/>
            <a:endCxn id="174" idx="1"/>
          </p:cNvCxnSpPr>
          <p:nvPr/>
        </p:nvCxnSpPr>
        <p:spPr>
          <a:xfrm>
            <a:off x="1620725" y="1986542"/>
            <a:ext cx="600" cy="5802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78" name="Google Shape;178;p38"/>
          <p:cNvCxnSpPr>
            <a:stCxn id="174" idx="1"/>
            <a:endCxn id="175" idx="1"/>
          </p:cNvCxnSpPr>
          <p:nvPr/>
        </p:nvCxnSpPr>
        <p:spPr>
          <a:xfrm>
            <a:off x="1620725" y="2566726"/>
            <a:ext cx="600" cy="5946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79" name="Google Shape;179;p38"/>
          <p:cNvCxnSpPr>
            <a:stCxn id="175" idx="1"/>
            <a:endCxn id="180" idx="1"/>
          </p:cNvCxnSpPr>
          <p:nvPr/>
        </p:nvCxnSpPr>
        <p:spPr>
          <a:xfrm>
            <a:off x="1620725" y="3161275"/>
            <a:ext cx="600" cy="5268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180" name="Google Shape;180;p38"/>
          <p:cNvSpPr/>
          <p:nvPr/>
        </p:nvSpPr>
        <p:spPr>
          <a:xfrm>
            <a:off x="1620737" y="3499825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Вопросы и рекомендации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9"/>
          <p:cNvSpPr txBox="1"/>
          <p:nvPr/>
        </p:nvSpPr>
        <p:spPr>
          <a:xfrm>
            <a:off x="560500" y="324881"/>
            <a:ext cx="8520600" cy="13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b="1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Цел</a:t>
            </a:r>
            <a:r>
              <a:rPr lang="ru" sz="3000" b="1" dirty="0">
                <a:latin typeface="Roboto"/>
                <a:ea typeface="Roboto"/>
                <a:cs typeface="Roboto"/>
                <a:sym typeface="Roboto"/>
              </a:rPr>
              <a:t>ь и задачи</a:t>
            </a:r>
            <a:r>
              <a:rPr lang="ru" sz="3000" b="1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проекта</a:t>
            </a:r>
            <a:endParaRPr sz="3000" b="1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186" name="Google Shape;186;p39"/>
          <p:cNvGraphicFramePr/>
          <p:nvPr>
            <p:extLst>
              <p:ext uri="{D42A27DB-BD31-4B8C-83A1-F6EECF244321}">
                <p14:modId xmlns:p14="http://schemas.microsoft.com/office/powerpoint/2010/main" val="2150160409"/>
              </p:ext>
            </p:extLst>
          </p:nvPr>
        </p:nvGraphicFramePr>
        <p:xfrm>
          <a:off x="952500" y="2382125"/>
          <a:ext cx="7239000" cy="2150722"/>
        </p:xfrm>
        <a:graphic>
          <a:graphicData uri="http://schemas.openxmlformats.org/drawingml/2006/table">
            <a:tbl>
              <a:tblPr>
                <a:noFill/>
                <a:tableStyleId>{07F88457-A4B0-42D9-A0D0-D7E14336B27C}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Разработать архитектурное решение</a:t>
                      </a: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Использовать паттерны, изученные в ходе курса паттерны проектирования</a:t>
                      </a: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Защитить проект </a:t>
                      </a: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Отметить завершение курса</a:t>
                      </a: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87" name="Google Shape;187;p39"/>
          <p:cNvSpPr/>
          <p:nvPr/>
        </p:nvSpPr>
        <p:spPr>
          <a:xfrm>
            <a:off x="781050" y="1386300"/>
            <a:ext cx="6734700" cy="6621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Цель проекта: создать </a:t>
            </a:r>
            <a:r>
              <a:rPr lang="ru-RU" sz="15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приложение, которое позволит пользователям получать дистанционные </a:t>
            </a:r>
            <a:r>
              <a:rPr lang="ru-RU" sz="1500" dirty="0" err="1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мед.консультации</a:t>
            </a:r>
            <a:endParaRPr sz="15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40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Какие технологии использовались</a:t>
            </a:r>
            <a:endParaRPr sz="3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/>
          </a:p>
        </p:txBody>
      </p:sp>
      <p:graphicFrame>
        <p:nvGraphicFramePr>
          <p:cNvPr id="199" name="Google Shape;199;p40"/>
          <p:cNvGraphicFramePr/>
          <p:nvPr>
            <p:extLst>
              <p:ext uri="{D42A27DB-BD31-4B8C-83A1-F6EECF244321}">
                <p14:modId xmlns:p14="http://schemas.microsoft.com/office/powerpoint/2010/main" val="3814615868"/>
              </p:ext>
            </p:extLst>
          </p:nvPr>
        </p:nvGraphicFramePr>
        <p:xfrm>
          <a:off x="419100" y="1133244"/>
          <a:ext cx="7264425" cy="3177898"/>
        </p:xfrm>
        <a:graphic>
          <a:graphicData uri="http://schemas.openxmlformats.org/drawingml/2006/table">
            <a:tbl>
              <a:tblPr>
                <a:noFill/>
                <a:tableStyleId>{07F88457-A4B0-42D9-A0D0-D7E14336B27C}</a:tableStyleId>
              </a:tblPr>
              <a:tblGrid>
                <a:gridCol w="2444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19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224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 </a:t>
                      </a:r>
                      <a:r>
                        <a:rPr lang="en-US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Java</a:t>
                      </a: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342900" lvl="0" indent="-3429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AutoNum type="arabicPeriod"/>
                      </a:pP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r>
                        <a:rPr lang="en-US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Kafka</a:t>
                      </a: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r>
                        <a:rPr lang="en-US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en-US" sz="1600" b="1" dirty="0" err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Postgree</a:t>
                      </a: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r>
                        <a:rPr lang="en-US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JS/React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5. </a:t>
                      </a:r>
                      <a:r>
                        <a:rPr lang="en-US" sz="1600" b="1" dirty="0" err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KeyCloak</a:t>
                      </a:r>
                      <a:endParaRPr lang="en-US"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6. Rest/GRPC</a:t>
                      </a: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1"/>
          <p:cNvSpPr txBox="1">
            <a:spLocks noGrp="1"/>
          </p:cNvSpPr>
          <p:nvPr>
            <p:ph type="title"/>
          </p:nvPr>
        </p:nvSpPr>
        <p:spPr>
          <a:xfrm>
            <a:off x="110150" y="5767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ru-RU" sz="3200" b="1" i="0" dirty="0">
                <a:solidFill>
                  <a:schemeClr val="tx2">
                    <a:lumMod val="10000"/>
                  </a:schemeClr>
                </a:solidFill>
                <a:effectLst/>
                <a:latin typeface="-apple-system"/>
              </a:rPr>
              <a:t>Бизнес-контекст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3A6651-2A5B-CE80-8569-4AFEA1E17400}"/>
              </a:ext>
            </a:extLst>
          </p:cNvPr>
          <p:cNvSpPr txBox="1"/>
          <p:nvPr/>
        </p:nvSpPr>
        <p:spPr>
          <a:xfrm>
            <a:off x="50800" y="942174"/>
            <a:ext cx="8230700" cy="37548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ru-RU" b="0" i="0" dirty="0">
                <a:solidFill>
                  <a:schemeClr val="tx2">
                    <a:lumMod val="10000"/>
                  </a:schemeClr>
                </a:solidFill>
                <a:effectLst/>
                <a:latin typeface="-apple-system"/>
              </a:rPr>
              <a:t>Ваша компания хочет создать программную систему для поддержки чат-медсестер (консультационных медсестер), которые будут отвечать на вопросы клиентов о возможных проблемах со здоровьем.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10000"/>
                  </a:schemeClr>
                </a:solidFill>
                <a:latin typeface="-apple-system"/>
              </a:rPr>
              <a:t> </a:t>
            </a:r>
            <a:r>
              <a:rPr lang="ru-RU" b="0" i="0" dirty="0">
                <a:solidFill>
                  <a:schemeClr val="tx2">
                    <a:lumMod val="10000"/>
                  </a:schemeClr>
                </a:solidFill>
                <a:effectLst/>
                <a:latin typeface="-apple-system"/>
              </a:rPr>
              <a:t>Пользователи: более 250 медсестер по всему миру, сотни и тысячи клиентов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2">
                    <a:lumMod val="10000"/>
                  </a:schemeClr>
                </a:solidFill>
                <a:effectLst/>
                <a:latin typeface="-apple-system"/>
              </a:rPr>
              <a:t> </a:t>
            </a:r>
            <a:r>
              <a:rPr lang="ru-RU" b="0" i="0" dirty="0">
                <a:solidFill>
                  <a:schemeClr val="tx2">
                    <a:lumMod val="10000"/>
                  </a:schemeClr>
                </a:solidFill>
                <a:effectLst/>
                <a:latin typeface="-apple-system"/>
              </a:rPr>
              <a:t>Требования: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chemeClr val="tx2">
                    <a:lumMod val="10000"/>
                  </a:schemeClr>
                </a:solidFill>
                <a:effectLst/>
                <a:latin typeface="-apple-system"/>
              </a:rPr>
              <a:t>доступ к медицинским историям пациентов;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chemeClr val="tx2">
                    <a:lumMod val="10000"/>
                  </a:schemeClr>
                </a:solidFill>
                <a:effectLst/>
                <a:latin typeface="-apple-system"/>
              </a:rPr>
              <a:t>предоставление соглашения об уровне обслуживания по времени обработки обращений;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chemeClr val="tx2">
                    <a:lumMod val="10000"/>
                  </a:schemeClr>
                </a:solidFill>
                <a:effectLst/>
                <a:latin typeface="-apple-system"/>
              </a:rPr>
              <a:t>помощь медсестрам в постановке медицинских диагнозов;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chemeClr val="tx2">
                    <a:lumMod val="10000"/>
                  </a:schemeClr>
                </a:solidFill>
                <a:effectLst/>
                <a:latin typeface="-apple-system"/>
              </a:rPr>
              <a:t>поддержка медсестер, географически удаленных от клиентов;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chemeClr val="tx2">
                    <a:lumMod val="10000"/>
                  </a:schemeClr>
                </a:solidFill>
                <a:effectLst/>
                <a:latin typeface="-apple-system"/>
              </a:rPr>
              <a:t>предоставление клиентам возможности связаться с местным медицинским персоналом (при необходимости), предварительный контакт с местным медицинским персоналом (при необходимости);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chemeClr val="tx2">
                    <a:lumMod val="10000"/>
                  </a:schemeClr>
                </a:solidFill>
                <a:effectLst/>
                <a:latin typeface="-apple-system"/>
              </a:rPr>
              <a:t>возможность использования частей системы непосредственно клиентами в будущем.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chemeClr val="tx2">
                    <a:lumMod val="10000"/>
                  </a:schemeClr>
                </a:solidFill>
                <a:effectLst/>
                <a:latin typeface="-apple-system"/>
              </a:rPr>
              <a:t> Дополнительный контекст: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chemeClr val="tx2">
                    <a:lumMod val="10000"/>
                  </a:schemeClr>
                </a:solidFill>
                <a:effectLst/>
                <a:latin typeface="-apple-system"/>
              </a:rPr>
              <a:t>компания создает программные решения в нишевых областях, подобных этой;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chemeClr val="tx2">
                    <a:lumMod val="10000"/>
                  </a:schemeClr>
                </a:solidFill>
                <a:effectLst/>
                <a:latin typeface="-apple-system"/>
              </a:rPr>
              <a:t>агрессивный рост благодаря финансированию от венчурных капиталистов второго раунда;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chemeClr val="tx2">
                    <a:lumMod val="10000"/>
                  </a:schemeClr>
                </a:solidFill>
                <a:effectLst/>
                <a:latin typeface="-apple-system"/>
              </a:rPr>
              <a:t>быстрая реализация на рынке является основной целью компании;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chemeClr val="tx2">
                    <a:lumMod val="10000"/>
                  </a:schemeClr>
                </a:solidFill>
                <a:effectLst/>
                <a:latin typeface="-apple-system"/>
              </a:rPr>
              <a:t>наши юристы определили, что разговор не считается медицинской записью.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>
          <a:extLst>
            <a:ext uri="{FF2B5EF4-FFF2-40B4-BE49-F238E27FC236}">
              <a16:creationId xmlns:a16="http://schemas.microsoft.com/office/drawing/2014/main" id="{9B122709-8CF8-ADF9-0C47-15FEFBD78C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1">
            <a:extLst>
              <a:ext uri="{FF2B5EF4-FFF2-40B4-BE49-F238E27FC236}">
                <a16:creationId xmlns:a16="http://schemas.microsoft.com/office/drawing/2014/main" id="{00401A8D-DB6D-54EE-08D6-9BF38355B8F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3641" y="113189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>
              <a:buNone/>
            </a:pPr>
            <a:r>
              <a:rPr lang="ru-RU" sz="3200" dirty="0">
                <a:solidFill>
                  <a:schemeClr val="tx2">
                    <a:lumMod val="10000"/>
                  </a:schemeClr>
                </a:solidFill>
                <a:latin typeface="-apple-system"/>
              </a:rPr>
              <a:t>Бизнес-цели</a:t>
            </a:r>
            <a:br>
              <a:rPr lang="ru-RU" sz="1600" b="1" i="0" dirty="0">
                <a:solidFill>
                  <a:srgbClr val="F0F6FC"/>
                </a:solidFill>
                <a:effectLst/>
                <a:latin typeface="-apple-system"/>
              </a:rPr>
            </a:br>
            <a:br>
              <a:rPr lang="ru-RU" sz="1600" dirty="0"/>
            </a:br>
            <a:endParaRPr lang="ru-RU" sz="3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FD5233-4273-64B6-6EFB-F0BB867421C8}"/>
              </a:ext>
            </a:extLst>
          </p:cNvPr>
          <p:cNvSpPr txBox="1"/>
          <p:nvPr/>
        </p:nvSpPr>
        <p:spPr>
          <a:xfrm>
            <a:off x="50800" y="942174"/>
            <a:ext cx="82307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ru-RU" b="0" i="0" dirty="0">
                <a:solidFill>
                  <a:schemeClr val="tx2">
                    <a:lumMod val="10000"/>
                  </a:schemeClr>
                </a:solidFill>
                <a:effectLst/>
                <a:latin typeface="-apple-system"/>
              </a:rPr>
              <a:t>Компания намерена</a:t>
            </a:r>
          </a:p>
          <a:p>
            <a:pPr algn="l">
              <a:buNone/>
            </a:pPr>
            <a:r>
              <a:rPr lang="ru-RU" b="0" i="0" dirty="0">
                <a:solidFill>
                  <a:schemeClr val="tx2">
                    <a:lumMod val="10000"/>
                  </a:schemeClr>
                </a:solidFill>
                <a:effectLst/>
                <a:latin typeface="-apple-system"/>
              </a:rPr>
              <a:t>• В сжатые сроки выпустить продукт на рынок</a:t>
            </a:r>
          </a:p>
          <a:p>
            <a:pPr algn="l">
              <a:buNone/>
            </a:pPr>
            <a:r>
              <a:rPr lang="ru-RU" b="0" i="0" dirty="0">
                <a:solidFill>
                  <a:schemeClr val="tx2">
                    <a:lumMod val="10000"/>
                  </a:schemeClr>
                </a:solidFill>
                <a:effectLst/>
                <a:latin typeface="-apple-system"/>
              </a:rPr>
              <a:t>• Привлечь инвестиции от венчурных капиталистов второго уровня</a:t>
            </a:r>
          </a:p>
          <a:p>
            <a:pPr algn="l">
              <a:buNone/>
            </a:pPr>
            <a:r>
              <a:rPr lang="ru-RU" b="0" i="0" dirty="0">
                <a:solidFill>
                  <a:schemeClr val="tx2">
                    <a:lumMod val="10000"/>
                  </a:schemeClr>
                </a:solidFill>
                <a:effectLst/>
                <a:latin typeface="-apple-system"/>
              </a:rPr>
              <a:t>• Использовать опыт ранее реализованных программных продуктов</a:t>
            </a:r>
          </a:p>
          <a:p>
            <a:pPr algn="l">
              <a:buNone/>
            </a:pPr>
            <a:r>
              <a:rPr lang="ru-RU" b="0" i="0" dirty="0">
                <a:solidFill>
                  <a:schemeClr val="tx2">
                    <a:lumMod val="10000"/>
                  </a:schemeClr>
                </a:solidFill>
                <a:effectLst/>
                <a:latin typeface="-apple-system"/>
              </a:rPr>
              <a:t>• Привлечь клиентов мед-организации, а также страховые компании, которые могли бы рекомендовать клиентам использование сервиса, как услуги "второе мнение«</a:t>
            </a:r>
          </a:p>
          <a:p>
            <a:pPr algn="l">
              <a:buNone/>
            </a:pPr>
            <a:r>
              <a:rPr lang="ru-RU" b="0" i="0" dirty="0">
                <a:solidFill>
                  <a:schemeClr val="tx2">
                    <a:lumMod val="10000"/>
                  </a:schemeClr>
                </a:solidFill>
                <a:effectLst/>
                <a:latin typeface="-apple-system"/>
              </a:rPr>
              <a:t>• Осуществлять продажу модулей разработанной системы клиентам в качестве </a:t>
            </a:r>
            <a:r>
              <a:rPr lang="ru-RU" b="0" i="0" dirty="0" err="1">
                <a:solidFill>
                  <a:schemeClr val="tx2">
                    <a:lumMod val="10000"/>
                  </a:schemeClr>
                </a:solidFill>
                <a:effectLst/>
                <a:latin typeface="-apple-system"/>
              </a:rPr>
              <a:t>white-label</a:t>
            </a:r>
            <a:r>
              <a:rPr lang="ru-RU" b="0" i="0" dirty="0">
                <a:solidFill>
                  <a:schemeClr val="tx2">
                    <a:lumMod val="10000"/>
                  </a:schemeClr>
                </a:solidFill>
                <a:effectLst/>
                <a:latin typeface="-apple-system"/>
              </a:rPr>
              <a:t> решения</a:t>
            </a:r>
          </a:p>
          <a:p>
            <a:pPr algn="l">
              <a:buNone/>
            </a:pPr>
            <a:r>
              <a:rPr lang="ru-RU" b="0" i="0" dirty="0">
                <a:solidFill>
                  <a:schemeClr val="tx2">
                    <a:lumMod val="10000"/>
                  </a:schemeClr>
                </a:solidFill>
                <a:effectLst/>
                <a:latin typeface="-apple-system"/>
              </a:rPr>
              <a:t>• Предоставить возможность частным лицам  с медобразованием выступать в качестве экспертов платформы, независимо от их текущего географического местоположения</a:t>
            </a:r>
          </a:p>
        </p:txBody>
      </p:sp>
    </p:spTree>
    <p:extLst>
      <p:ext uri="{BB962C8B-B14F-4D97-AF65-F5344CB8AC3E}">
        <p14:creationId xmlns:p14="http://schemas.microsoft.com/office/powerpoint/2010/main" val="1984355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>
          <a:extLst>
            <a:ext uri="{FF2B5EF4-FFF2-40B4-BE49-F238E27FC236}">
              <a16:creationId xmlns:a16="http://schemas.microsoft.com/office/drawing/2014/main" id="{59D05B4C-AF17-05A3-9FB2-C51F5FE619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1">
            <a:extLst>
              <a:ext uri="{FF2B5EF4-FFF2-40B4-BE49-F238E27FC236}">
                <a16:creationId xmlns:a16="http://schemas.microsoft.com/office/drawing/2014/main" id="{57965C80-211E-05CF-51EE-C60088AED86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3641" y="113189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>
              <a:buNone/>
            </a:pPr>
            <a:r>
              <a:rPr lang="ru-RU" sz="3200" dirty="0">
                <a:solidFill>
                  <a:schemeClr val="tx2">
                    <a:lumMod val="10000"/>
                  </a:schemeClr>
                </a:solidFill>
                <a:latin typeface="-apple-system"/>
              </a:rPr>
              <a:t>Архитектурные драйверы</a:t>
            </a:r>
            <a:br>
              <a:rPr lang="ru-RU" sz="1600" b="1" i="0" dirty="0">
                <a:solidFill>
                  <a:srgbClr val="F0F6FC"/>
                </a:solidFill>
                <a:effectLst/>
                <a:latin typeface="-apple-system"/>
              </a:rPr>
            </a:br>
            <a:br>
              <a:rPr lang="ru-RU" sz="1600" dirty="0"/>
            </a:br>
            <a:endParaRPr lang="ru-RU" sz="3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68C809-4DA1-9031-7B62-153A654B294E}"/>
              </a:ext>
            </a:extLst>
          </p:cNvPr>
          <p:cNvSpPr txBox="1"/>
          <p:nvPr/>
        </p:nvSpPr>
        <p:spPr>
          <a:xfrm>
            <a:off x="50800" y="942174"/>
            <a:ext cx="82307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ru-RU" b="0" i="0" dirty="0">
                <a:solidFill>
                  <a:schemeClr val="tx2">
                    <a:lumMod val="10000"/>
                  </a:schemeClr>
                </a:solidFill>
                <a:effectLst/>
                <a:latin typeface="-apple-system"/>
              </a:rPr>
              <a:t>Исходя из задачи и бизнес-целей основными драйверами являются:  </a:t>
            </a:r>
          </a:p>
          <a:p>
            <a:pPr algn="l">
              <a:buNone/>
            </a:pPr>
            <a:r>
              <a:rPr lang="ru-RU" b="0" i="0" dirty="0">
                <a:solidFill>
                  <a:schemeClr val="tx2">
                    <a:lumMod val="10000"/>
                  </a:schemeClr>
                </a:solidFill>
                <a:effectLst/>
                <a:latin typeface="-apple-system"/>
              </a:rPr>
              <a:t> • Отсутствие системы для предоставления дистанционных консультаций медсестрами </a:t>
            </a:r>
          </a:p>
          <a:p>
            <a:pPr algn="l">
              <a:buNone/>
            </a:pPr>
            <a:r>
              <a:rPr lang="ru-RU" b="0" i="0" dirty="0">
                <a:solidFill>
                  <a:schemeClr val="tx2">
                    <a:lumMod val="10000"/>
                  </a:schemeClr>
                </a:solidFill>
                <a:effectLst/>
                <a:latin typeface="-apple-system"/>
              </a:rPr>
              <a:t> • Потребность в привлечении новых инвестиций в компанию   </a:t>
            </a:r>
          </a:p>
          <a:p>
            <a:pPr algn="l">
              <a:buNone/>
            </a:pPr>
            <a:r>
              <a:rPr lang="ru-RU" dirty="0">
                <a:solidFill>
                  <a:schemeClr val="tx2">
                    <a:lumMod val="10000"/>
                  </a:schemeClr>
                </a:solidFill>
                <a:latin typeface="-apple-system"/>
              </a:rPr>
              <a:t> </a:t>
            </a:r>
            <a:r>
              <a:rPr lang="ru-RU" b="0" i="0" dirty="0">
                <a:solidFill>
                  <a:schemeClr val="tx2">
                    <a:lumMod val="10000"/>
                  </a:schemeClr>
                </a:solidFill>
                <a:effectLst/>
                <a:latin typeface="-apple-system"/>
              </a:rPr>
              <a:t>• Потребность в привлечении новых клиентов - медучреждений</a:t>
            </a:r>
          </a:p>
        </p:txBody>
      </p:sp>
    </p:spTree>
    <p:extLst>
      <p:ext uri="{BB962C8B-B14F-4D97-AF65-F5344CB8AC3E}">
        <p14:creationId xmlns:p14="http://schemas.microsoft.com/office/powerpoint/2010/main" val="3997061294"/>
      </p:ext>
    </p:extLst>
  </p:cSld>
  <p:clrMapOvr>
    <a:masterClrMapping/>
  </p:clrMapOvr>
</p:sld>
</file>

<file path=ppt/theme/theme1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6402BA"/>
      </a:dk2>
      <a:lt2>
        <a:srgbClr val="EEEEEE"/>
      </a:lt2>
      <a:accent1>
        <a:srgbClr val="7629BA"/>
      </a:accent1>
      <a:accent2>
        <a:srgbClr val="8B8EE3"/>
      </a:accent2>
      <a:accent3>
        <a:srgbClr val="BFC1F0"/>
      </a:accent3>
      <a:accent4>
        <a:srgbClr val="FFAB40"/>
      </a:accent4>
      <a:accent5>
        <a:srgbClr val="0097A7"/>
      </a:accent5>
      <a:accent6>
        <a:srgbClr val="EEFF41"/>
      </a:accent6>
      <a:hlink>
        <a:srgbClr val="8B8EE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Simple Light">
    <a:dk1>
      <a:srgbClr val="000000"/>
    </a:dk1>
    <a:lt1>
      <a:srgbClr val="FFFFFF"/>
    </a:lt1>
    <a:dk2>
      <a:srgbClr val="595959"/>
    </a:dk2>
    <a:lt2>
      <a:srgbClr val="EEEEEE"/>
    </a:lt2>
    <a:accent1>
      <a:srgbClr val="4285F4"/>
    </a:accent1>
    <a:accent2>
      <a:srgbClr val="212121"/>
    </a:accent2>
    <a:accent3>
      <a:srgbClr val="78909C"/>
    </a:accent3>
    <a:accent4>
      <a:srgbClr val="FFAB40"/>
    </a:accent4>
    <a:accent5>
      <a:srgbClr val="0097A7"/>
    </a:accent5>
    <a:accent6>
      <a:srgbClr val="EEFF41"/>
    </a:accent6>
    <a:hlink>
      <a:srgbClr val="0097A7"/>
    </a:hlink>
    <a:folHlink>
      <a:srgbClr val="0097A7"/>
    </a:folHlink>
  </a:clrScheme>
</a:themeOverride>
</file>

<file path=ppt/theme/themeOverride2.xml><?xml version="1.0" encoding="utf-8"?>
<a:themeOverride xmlns:a="http://schemas.openxmlformats.org/drawingml/2006/main">
  <a:clrScheme name="Simple Light">
    <a:dk1>
      <a:srgbClr val="000000"/>
    </a:dk1>
    <a:lt1>
      <a:srgbClr val="FFFFFF"/>
    </a:lt1>
    <a:dk2>
      <a:srgbClr val="595959"/>
    </a:dk2>
    <a:lt2>
      <a:srgbClr val="EEEEEE"/>
    </a:lt2>
    <a:accent1>
      <a:srgbClr val="4285F4"/>
    </a:accent1>
    <a:accent2>
      <a:srgbClr val="212121"/>
    </a:accent2>
    <a:accent3>
      <a:srgbClr val="78909C"/>
    </a:accent3>
    <a:accent4>
      <a:srgbClr val="FFAB40"/>
    </a:accent4>
    <a:accent5>
      <a:srgbClr val="0097A7"/>
    </a:accent5>
    <a:accent6>
      <a:srgbClr val="EEFF41"/>
    </a:accent6>
    <a:hlink>
      <a:srgbClr val="0097A7"/>
    </a:hlink>
    <a:folHlink>
      <a:srgbClr val="0097A7"/>
    </a:folHlink>
  </a:clrScheme>
</a:themeOverride>
</file>

<file path=ppt/theme/themeOverride3.xml><?xml version="1.0" encoding="utf-8"?>
<a:themeOverride xmlns:a="http://schemas.openxmlformats.org/drawingml/2006/main">
  <a:clrScheme name="Simple Light">
    <a:dk1>
      <a:srgbClr val="000000"/>
    </a:dk1>
    <a:lt1>
      <a:srgbClr val="FFFFFF"/>
    </a:lt1>
    <a:dk2>
      <a:srgbClr val="595959"/>
    </a:dk2>
    <a:lt2>
      <a:srgbClr val="EEEEEE"/>
    </a:lt2>
    <a:accent1>
      <a:srgbClr val="4285F4"/>
    </a:accent1>
    <a:accent2>
      <a:srgbClr val="212121"/>
    </a:accent2>
    <a:accent3>
      <a:srgbClr val="78909C"/>
    </a:accent3>
    <a:accent4>
      <a:srgbClr val="FFAB40"/>
    </a:accent4>
    <a:accent5>
      <a:srgbClr val="0097A7"/>
    </a:accent5>
    <a:accent6>
      <a:srgbClr val="EEFF41"/>
    </a:accent6>
    <a:hlink>
      <a:srgbClr val="0097A7"/>
    </a:hlink>
    <a:folHlink>
      <a:srgbClr val="0097A7"/>
    </a:folHlink>
  </a:clrScheme>
</a:themeOverride>
</file>

<file path=ppt/theme/themeOverride4.xml><?xml version="1.0" encoding="utf-8"?>
<a:themeOverride xmlns:a="http://schemas.openxmlformats.org/drawingml/2006/main">
  <a:clrScheme name="Simple Light">
    <a:dk1>
      <a:srgbClr val="000000"/>
    </a:dk1>
    <a:lt1>
      <a:srgbClr val="FFFFFF"/>
    </a:lt1>
    <a:dk2>
      <a:srgbClr val="595959"/>
    </a:dk2>
    <a:lt2>
      <a:srgbClr val="EEEEEE"/>
    </a:lt2>
    <a:accent1>
      <a:srgbClr val="4285F4"/>
    </a:accent1>
    <a:accent2>
      <a:srgbClr val="212121"/>
    </a:accent2>
    <a:accent3>
      <a:srgbClr val="78909C"/>
    </a:accent3>
    <a:accent4>
      <a:srgbClr val="FFAB40"/>
    </a:accent4>
    <a:accent5>
      <a:srgbClr val="0097A7"/>
    </a:accent5>
    <a:accent6>
      <a:srgbClr val="EEFF41"/>
    </a:accent6>
    <a:hlink>
      <a:srgbClr val="0097A7"/>
    </a:hlink>
    <a:folHlink>
      <a:srgbClr val="0097A7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82</TotalTime>
  <Words>1499</Words>
  <Application>Microsoft Office PowerPoint</Application>
  <PresentationFormat>Экран (16:9)</PresentationFormat>
  <Paragraphs>141</Paragraphs>
  <Slides>22</Slides>
  <Notes>22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3</vt:i4>
      </vt:variant>
      <vt:variant>
        <vt:lpstr>Заголовки слайдов</vt:lpstr>
      </vt:variant>
      <vt:variant>
        <vt:i4>22</vt:i4>
      </vt:variant>
    </vt:vector>
  </HeadingPairs>
  <TitlesOfParts>
    <vt:vector size="30" baseType="lpstr">
      <vt:lpstr>-apple-system</vt:lpstr>
      <vt:lpstr>Roboto Medium</vt:lpstr>
      <vt:lpstr>Courier New</vt:lpstr>
      <vt:lpstr>Arial</vt:lpstr>
      <vt:lpstr>Roboto</vt:lpstr>
      <vt:lpstr>Светлая тема</vt:lpstr>
      <vt:lpstr>Светлая тема</vt:lpstr>
      <vt:lpstr>Светлая тема</vt:lpstr>
      <vt:lpstr>Презентация PowerPoint</vt:lpstr>
      <vt:lpstr>Меня хорошо видно &amp; слышно?</vt:lpstr>
      <vt:lpstr>Защита проекта Тема:    </vt:lpstr>
      <vt:lpstr>План защиты</vt:lpstr>
      <vt:lpstr>Презентация PowerPoint</vt:lpstr>
      <vt:lpstr>Какие технологии использовались </vt:lpstr>
      <vt:lpstr>Бизнес-контекст</vt:lpstr>
      <vt:lpstr>Бизнес-цели  </vt:lpstr>
      <vt:lpstr>Архитектурные драйверы  </vt:lpstr>
      <vt:lpstr>Стейкхолдеры  </vt:lpstr>
      <vt:lpstr>Пользовательские сценарии  </vt:lpstr>
      <vt:lpstr>Сценарии для атрибутов качества  </vt:lpstr>
      <vt:lpstr>Сценарии для атрибутов качества  </vt:lpstr>
      <vt:lpstr>ADR: Использование чатов для регистрации обращений, в случае недоступности платформы  Контекст:  При проработке требований возник вопрос, какой сценарий должен быть реализован для регистрации обращений пользователей в случае отказа системы. Поскольку консультации необязательно должны оказываться в режиме онлайн, одной из целей проекта является экономия денег на инфраструктуре  Принятое решение:   Принято решение реализовать чат для пользовательских обращений, в котором пользователь сможет отправить обращение, в случае недоступности системы. На момент анализа требований подобные чаты уже используются, для ранее реализованных систем</vt:lpstr>
      <vt:lpstr>Выбранное решение </vt:lpstr>
      <vt:lpstr>Функциональная декомпозиция</vt:lpstr>
      <vt:lpstr>Диаграмма контейнеров</vt:lpstr>
      <vt:lpstr>Схема развертывания</vt:lpstr>
      <vt:lpstr>Выводы </vt:lpstr>
      <vt:lpstr>Презентация PowerPoint</vt:lpstr>
      <vt:lpstr>Спасибо за внимание!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Виталий Якубин</dc:creator>
  <cp:lastModifiedBy>Виталий Якубин</cp:lastModifiedBy>
  <cp:revision>16</cp:revision>
  <dcterms:modified xsi:type="dcterms:W3CDTF">2025-04-02T06:41:53Z</dcterms:modified>
</cp:coreProperties>
</file>